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81" r:id="rId3"/>
    <p:sldId id="257" r:id="rId4"/>
    <p:sldId id="292" r:id="rId5"/>
    <p:sldId id="280" r:id="rId6"/>
    <p:sldId id="298" r:id="rId7"/>
    <p:sldId id="293" r:id="rId8"/>
    <p:sldId id="296" r:id="rId9"/>
    <p:sldId id="284" r:id="rId10"/>
    <p:sldId id="299" r:id="rId11"/>
    <p:sldId id="285" r:id="rId12"/>
    <p:sldId id="297" r:id="rId13"/>
    <p:sldId id="290" r:id="rId14"/>
    <p:sldId id="291"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272" autoAdjust="0"/>
  </p:normalViewPr>
  <p:slideViewPr>
    <p:cSldViewPr snapToGrid="0" showGuides="1">
      <p:cViewPr varScale="1">
        <p:scale>
          <a:sx n="67" d="100"/>
          <a:sy n="67" d="100"/>
        </p:scale>
        <p:origin x="1219" y="67"/>
      </p:cViewPr>
      <p:guideLst>
        <p:guide orient="horz" pos="2136"/>
        <p:guide pos="3840"/>
      </p:guideLst>
    </p:cSldViewPr>
  </p:slideViewPr>
  <p:notesTextViewPr>
    <p:cViewPr>
      <p:scale>
        <a:sx n="1" d="1"/>
        <a:sy n="1" d="1"/>
      </p:scale>
      <p:origin x="0" y="-115"/>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A569E5-216F-478A-B2E5-FC2420686556}" type="datetimeFigureOut">
              <a:rPr lang="en-US" smtClean="0"/>
              <a:t>3/26/2021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DF16A16-0E09-41B0-900C-9E14A9A5D956}" type="slidenum">
              <a:rPr lang="en-US" smtClean="0"/>
              <a:t>‹#›</a:t>
            </a:fld>
            <a:endParaRPr lang="en-US"/>
          </a:p>
        </p:txBody>
      </p:sp>
    </p:spTree>
    <p:extLst>
      <p:ext uri="{BB962C8B-B14F-4D97-AF65-F5344CB8AC3E}">
        <p14:creationId xmlns:p14="http://schemas.microsoft.com/office/powerpoint/2010/main" val="1857597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175/MWR-D-19-0260.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sponsors for this Project- NASA, NOAA, WMO, Met Office</a:t>
            </a:r>
          </a:p>
          <a:p>
            <a:r>
              <a:rPr lang="en-US" dirty="0"/>
              <a:t>WISER- Weather and Climate Information Services for Africa</a:t>
            </a:r>
          </a:p>
          <a:p>
            <a:r>
              <a:rPr lang="en-US" dirty="0"/>
              <a:t>Highway- October 2017-March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was appointed to the WMO World Weather Research Program (WWRP) Working Group on Nowcasting Research (WGNR) by US Permanent Representative and NWS Director Gen. Kelly to serve two terms (8 years) on the WG. The WGNR started discussions with WMO in Geneva in 2014; the head of the Severe Weather Forecasting Program brought this issue of fatalities on the lake WGNR Working Group asking how we might help. We began with a proposal to the NSF in US for funding and in 2017 the UK WISER/DFID Program provided funding at a </a:t>
            </a:r>
            <a:r>
              <a:rPr lang="en-US"/>
              <a:t>reduced level.</a:t>
            </a:r>
            <a:endParaRPr lang="en-US" dirty="0"/>
          </a:p>
          <a:p>
            <a:endParaRPr lang="en-US" dirty="0"/>
          </a:p>
        </p:txBody>
      </p:sp>
      <p:sp>
        <p:nvSpPr>
          <p:cNvPr id="4" name="Slide Number Placeholder 3"/>
          <p:cNvSpPr>
            <a:spLocks noGrp="1"/>
          </p:cNvSpPr>
          <p:nvPr>
            <p:ph type="sldNum" sz="quarter" idx="5"/>
          </p:nvPr>
        </p:nvSpPr>
        <p:spPr/>
        <p:txBody>
          <a:bodyPr/>
          <a:lstStyle/>
          <a:p>
            <a:fld id="{DDF16A16-0E09-41B0-900C-9E14A9A5D956}" type="slidenum">
              <a:rPr lang="en-US" smtClean="0"/>
              <a:t>1</a:t>
            </a:fld>
            <a:endParaRPr lang="en-US"/>
          </a:p>
        </p:txBody>
      </p:sp>
    </p:spTree>
    <p:extLst>
      <p:ext uri="{BB962C8B-B14F-4D97-AF65-F5344CB8AC3E}">
        <p14:creationId xmlns:p14="http://schemas.microsoft.com/office/powerpoint/2010/main" val="124456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F16A16-0E09-41B0-900C-9E14A9A5D956}" type="slidenum">
              <a:rPr lang="en-US" smtClean="0"/>
              <a:t>10</a:t>
            </a:fld>
            <a:endParaRPr lang="en-US"/>
          </a:p>
        </p:txBody>
      </p:sp>
    </p:spTree>
    <p:extLst>
      <p:ext uri="{BB962C8B-B14F-4D97-AF65-F5344CB8AC3E}">
        <p14:creationId xmlns:p14="http://schemas.microsoft.com/office/powerpoint/2010/main" val="2598103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ENGLN Total Lightning: </a:t>
            </a:r>
          </a:p>
          <a:p>
            <a:r>
              <a:rPr lang="en-US" dirty="0"/>
              <a:t>(top) 90 min color coded every 3 min, </a:t>
            </a:r>
          </a:p>
          <a:p>
            <a:r>
              <a:rPr lang="en-US" dirty="0"/>
              <a:t>(bottom) 90 min flash density (FED at 0.04 deg) – corresponds to TA4 model grid and MTG LI pixel at nadir</a:t>
            </a:r>
          </a:p>
        </p:txBody>
      </p:sp>
      <p:sp>
        <p:nvSpPr>
          <p:cNvPr id="4" name="Slide Number Placeholder 3"/>
          <p:cNvSpPr>
            <a:spLocks noGrp="1"/>
          </p:cNvSpPr>
          <p:nvPr>
            <p:ph type="sldNum" sz="quarter" idx="5"/>
          </p:nvPr>
        </p:nvSpPr>
        <p:spPr/>
        <p:txBody>
          <a:bodyPr/>
          <a:lstStyle/>
          <a:p>
            <a:fld id="{DDF16A16-0E09-41B0-900C-9E14A9A5D956}" type="slidenum">
              <a:rPr lang="en-US" smtClean="0"/>
              <a:t>11</a:t>
            </a:fld>
            <a:endParaRPr lang="en-US"/>
          </a:p>
        </p:txBody>
      </p:sp>
    </p:spTree>
    <p:extLst>
      <p:ext uri="{BB962C8B-B14F-4D97-AF65-F5344CB8AC3E}">
        <p14:creationId xmlns:p14="http://schemas.microsoft.com/office/powerpoint/2010/main" val="1305292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GEO-Ring to support the WMO WIGOS 2040 Vision. </a:t>
            </a:r>
          </a:p>
          <a:p>
            <a:endParaRPr lang="en-US" dirty="0"/>
          </a:p>
          <a:p>
            <a:r>
              <a:rPr lang="en-US" dirty="0"/>
              <a:t>Data sets archived at Met Office and at NCAR EOL field data catalog- https://data.eol.ucar.edu/project/HIGHWAY</a:t>
            </a:r>
          </a:p>
          <a:p>
            <a:endParaRPr lang="en-US" dirty="0"/>
          </a:p>
          <a:p>
            <a:pPr defTabSz="931774">
              <a:defRPr/>
            </a:pPr>
            <a:r>
              <a:rPr lang="en-US" sz="1800" dirty="0">
                <a:latin typeface="Times New Roman" panose="02020603050405020304" pitchFamily="18" charset="0"/>
                <a:ea typeface="Times New Roman" panose="02020603050405020304" pitchFamily="18" charset="0"/>
              </a:rPr>
              <a:t>MTG will be a transformational advancement for weather services throughout Africa providing 10-min full disk, multi-spectral imagery with greater spatial, temporal and spectral information from its FCI, 30-sec total lightning from its LI, and 6-hourly soundings over the LVB of the pre-storm and near-storm environment from its IRS, as well as sub-hourly soundings equivalent to those provided by MSG-SEVIRI from MTG-I channels. New satellite products will combine the lightning, imager, and sounder into a “seamless” 4-D data cube that can be combined with NWP and radar.</a:t>
            </a:r>
          </a:p>
          <a:p>
            <a:pPr defTabSz="931774">
              <a:defRPr/>
            </a:pPr>
            <a:endParaRPr lang="en-US" sz="1800" dirty="0">
              <a:latin typeface="Times New Roman" panose="02020603050405020304" pitchFamily="18" charset="0"/>
              <a:ea typeface="Calibri" panose="020F0502020204030204" pitchFamily="34" charset="0"/>
            </a:endParaRPr>
          </a:p>
          <a:p>
            <a:pPr defTabSz="931774">
              <a:defRPr/>
            </a:pPr>
            <a:r>
              <a:rPr lang="en-US" sz="1800" dirty="0">
                <a:latin typeface="Times New Roman" panose="02020603050405020304" pitchFamily="18" charset="0"/>
                <a:ea typeface="Calibri" panose="020F0502020204030204" pitchFamily="34" charset="0"/>
              </a:rPr>
              <a:t>LI Flash Extent Density, Minimum Flash Area, Total Optical Energy</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DF16A16-0E09-41B0-900C-9E14A9A5D956}" type="slidenum">
              <a:rPr lang="en-US" smtClean="0"/>
              <a:t>13</a:t>
            </a:fld>
            <a:endParaRPr lang="en-US"/>
          </a:p>
        </p:txBody>
      </p:sp>
    </p:spTree>
    <p:extLst>
      <p:ext uri="{BB962C8B-B14F-4D97-AF65-F5344CB8AC3E}">
        <p14:creationId xmlns:p14="http://schemas.microsoft.com/office/powerpoint/2010/main" val="1708534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TA4 model domain.</a:t>
            </a:r>
          </a:p>
          <a:p>
            <a:endParaRPr lang="en-US" dirty="0"/>
          </a:p>
          <a:p>
            <a:r>
              <a:rPr lang="en-US" dirty="0"/>
              <a:t>HIGHWAY focus on storms over Lake Victoria, however the large Rift Valley Lakes (Albert, Tanganyika, Malawi) to the west also exhibit the same nocturnal thunderstorm activity as LV</a:t>
            </a:r>
          </a:p>
        </p:txBody>
      </p:sp>
      <p:sp>
        <p:nvSpPr>
          <p:cNvPr id="4" name="Slide Number Placeholder 3"/>
          <p:cNvSpPr>
            <a:spLocks noGrp="1"/>
          </p:cNvSpPr>
          <p:nvPr>
            <p:ph type="sldNum" sz="quarter" idx="5"/>
          </p:nvPr>
        </p:nvSpPr>
        <p:spPr/>
        <p:txBody>
          <a:bodyPr/>
          <a:lstStyle/>
          <a:p>
            <a:fld id="{DDF16A16-0E09-41B0-900C-9E14A9A5D956}" type="slidenum">
              <a:rPr lang="en-US" smtClean="0"/>
              <a:t>2</a:t>
            </a:fld>
            <a:endParaRPr lang="en-US"/>
          </a:p>
        </p:txBody>
      </p:sp>
    </p:spTree>
    <p:extLst>
      <p:ext uri="{BB962C8B-B14F-4D97-AF65-F5344CB8AC3E}">
        <p14:creationId xmlns:p14="http://schemas.microsoft.com/office/powerpoint/2010/main" val="3393711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VIIRS DNB 15 FEBRUARY 2019. Cloud top shadows dramatic. (courtesy NASA and Steve Miller, CSU)</a:t>
            </a:r>
          </a:p>
          <a:p>
            <a:r>
              <a:rPr lang="en-US" dirty="0"/>
              <a:t>We had hoped to see the boats lights of fishermen, but their lanterns or </a:t>
            </a:r>
            <a:r>
              <a:rPr lang="en-US" dirty="0" err="1"/>
              <a:t>iphones</a:t>
            </a:r>
            <a:r>
              <a:rPr lang="en-US" dirty="0"/>
              <a:t> illumination too small to be seen from space- not like Sea of Japan Shrimp boats.</a:t>
            </a:r>
          </a:p>
          <a:p>
            <a:r>
              <a:rPr lang="en-US" dirty="0"/>
              <a:t>In early planning for satellite data sets we considered S-NPP and/or NOAA 20 VIIRS for high resolution Lake SST (GHRSST) or looking at </a:t>
            </a:r>
            <a:r>
              <a:rPr lang="en-US" dirty="0" err="1"/>
              <a:t>scatterometer</a:t>
            </a:r>
            <a:r>
              <a:rPr lang="en-US" dirty="0"/>
              <a:t> data for wind waves, but that ended up being beyond the scope of resources and time. Still a good thing to consider going forward.</a:t>
            </a:r>
          </a:p>
        </p:txBody>
      </p:sp>
      <p:sp>
        <p:nvSpPr>
          <p:cNvPr id="4" name="Slide Number Placeholder 3"/>
          <p:cNvSpPr>
            <a:spLocks noGrp="1"/>
          </p:cNvSpPr>
          <p:nvPr>
            <p:ph type="sldNum" sz="quarter" idx="5"/>
          </p:nvPr>
        </p:nvSpPr>
        <p:spPr/>
        <p:txBody>
          <a:bodyPr/>
          <a:lstStyle/>
          <a:p>
            <a:fld id="{DDF16A16-0E09-41B0-900C-9E14A9A5D956}" type="slidenum">
              <a:rPr lang="en-US" smtClean="0"/>
              <a:t>3</a:t>
            </a:fld>
            <a:endParaRPr lang="en-US"/>
          </a:p>
        </p:txBody>
      </p:sp>
    </p:spTree>
    <p:extLst>
      <p:ext uri="{BB962C8B-B14F-4D97-AF65-F5344CB8AC3E}">
        <p14:creationId xmlns:p14="http://schemas.microsoft.com/office/powerpoint/2010/main" val="50120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GEO-Ring to support the WMO WIGOS 2040 Vision</a:t>
            </a:r>
          </a:p>
          <a:p>
            <a:r>
              <a:rPr lang="en-US" dirty="0"/>
              <a:t>Training- Ralph Peterson, Estelle de Coning and I did Nowcasting training for EA NMHS in 2016 in Addis Ababa. At that meeting a forecaster from Burundi told me they consider rainhats of 25 mm/h to be severe due to the complex topography. He also said when they see storms propagating SW across the lake they can estimate when </a:t>
            </a:r>
            <a:r>
              <a:rPr lang="en-US" dirty="0" err="1"/>
              <a:t>Burundo</a:t>
            </a:r>
            <a:r>
              <a:rPr lang="en-US" dirty="0"/>
              <a:t> will be hit some number of hours later, so Nowcasting for propagation and tracking is useful.</a:t>
            </a:r>
          </a:p>
          <a:p>
            <a:endParaRPr lang="en-US" dirty="0"/>
          </a:p>
          <a:p>
            <a:pPr defTabSz="931774">
              <a:defRPr/>
            </a:pPr>
            <a:r>
              <a:rPr lang="en-US" sz="1800" dirty="0">
                <a:latin typeface="Times New Roman" panose="02020603050405020304" pitchFamily="18" charset="0"/>
                <a:ea typeface="Times New Roman" panose="02020603050405020304" pitchFamily="18" charset="0"/>
              </a:rPr>
              <a:t>MTG will be a transformational advancement for weather services throughout Africa providing 10-min full disk, multi-spectral imagery with greater spatial, temporal and spectral information from its FCI, 30-sec total lightning from its LI, and 6-hourly soundings over the LVB of the pre-storm and near-storm environment from its IRS, as well as sub-hourly soundings equivalent to those provided by MSG-SEVIRI from MTG-I channels. New satellite products will combine the lightning, imager, and sounder into a “seamless” 4-D data cube that can be combined with NWP and radar.</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DF16A16-0E09-41B0-900C-9E14A9A5D956}" type="slidenum">
              <a:rPr lang="en-US" smtClean="0"/>
              <a:t>4</a:t>
            </a:fld>
            <a:endParaRPr lang="en-US"/>
          </a:p>
        </p:txBody>
      </p:sp>
    </p:spTree>
    <p:extLst>
      <p:ext uri="{BB962C8B-B14F-4D97-AF65-F5344CB8AC3E}">
        <p14:creationId xmlns:p14="http://schemas.microsoft.com/office/powerpoint/2010/main" val="334424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Calibri" panose="020F0502020204030204" pitchFamily="34" charset="0"/>
              </a:rPr>
              <a:t>Mwanza radar reflectivity field from four different days (a)-(d) showing examples of thin lines associated with boundary layer convergence lines over Lake Victoria. The white polyline is the southern shore of Lake Victoria. The white arrows point to the boundary location in each panel. The yellow arrows in (c) point to unknown boundaries. All these boundaries initiated storms. The location of </a:t>
            </a:r>
            <a:r>
              <a:rPr lang="en-US" sz="1800" i="1" dirty="0" err="1">
                <a:effectLst/>
                <a:latin typeface="Times New Roman" panose="02020603050405020304" pitchFamily="18" charset="0"/>
                <a:ea typeface="Calibri" panose="020F0502020204030204" pitchFamily="34" charset="0"/>
              </a:rPr>
              <a:t>Ukerewe</a:t>
            </a:r>
            <a:r>
              <a:rPr lang="en-US" sz="1800" i="1" dirty="0">
                <a:effectLst/>
                <a:latin typeface="Times New Roman" panose="02020603050405020304" pitchFamily="18" charset="0"/>
                <a:ea typeface="Calibri" panose="020F0502020204030204" pitchFamily="34" charset="0"/>
              </a:rPr>
              <a:t> island, the largest island in Lake Victoria, is shown in (b). Radar range rings (light gray) at 50 km are shown. The red cross is the Mwanza radar location. The large region of 15-35 </a:t>
            </a:r>
            <a:r>
              <a:rPr lang="en-US" sz="1800" i="1" dirty="0" err="1">
                <a:effectLst/>
                <a:latin typeface="Times New Roman" panose="02020603050405020304" pitchFamily="18" charset="0"/>
                <a:ea typeface="Calibri" panose="020F0502020204030204" pitchFamily="34" charset="0"/>
              </a:rPr>
              <a:t>dBZ</a:t>
            </a:r>
            <a:r>
              <a:rPr lang="en-US" sz="1800" i="1" dirty="0">
                <a:effectLst/>
                <a:latin typeface="Times New Roman" panose="02020603050405020304" pitchFamily="18" charset="0"/>
                <a:ea typeface="Calibri" panose="020F0502020204030204" pitchFamily="34" charset="0"/>
              </a:rPr>
              <a:t> echo to the NW of the radar over the lake in (c) is from biological scatters.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DF16A16-0E09-41B0-900C-9E14A9A5D956}" type="slidenum">
              <a:rPr lang="en-US" smtClean="0"/>
              <a:t>5</a:t>
            </a:fld>
            <a:endParaRPr lang="en-US"/>
          </a:p>
        </p:txBody>
      </p:sp>
    </p:spTree>
    <p:extLst>
      <p:ext uri="{BB962C8B-B14F-4D97-AF65-F5344CB8AC3E}">
        <p14:creationId xmlns:p14="http://schemas.microsoft.com/office/powerpoint/2010/main" val="139876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Diurnal lightning activity, 2014-2020 Climatology – </a:t>
            </a:r>
            <a:r>
              <a:rPr lang="en-US" dirty="0">
                <a:solidFill>
                  <a:srgbClr val="000000"/>
                </a:solidFill>
                <a:ea typeface="Times New Roman" panose="02020603050405020304" pitchFamily="18" charset="0"/>
              </a:rPr>
              <a:t>Virts, K. S, and S. J. Goodman, 2020:  Prolific lightning and thunderstorm initiation over the Lake Victoria Basin in East Africa.  </a:t>
            </a:r>
            <a:r>
              <a:rPr lang="en-US" i="1" dirty="0">
                <a:solidFill>
                  <a:srgbClr val="000000"/>
                </a:solidFill>
                <a:ea typeface="Times New Roman" panose="02020603050405020304" pitchFamily="18" charset="0"/>
              </a:rPr>
              <a:t>Mon. Wea. Rev</a:t>
            </a:r>
            <a:r>
              <a:rPr lang="en-US" dirty="0">
                <a:solidFill>
                  <a:srgbClr val="000000"/>
                </a:solidFill>
                <a:ea typeface="Times New Roman" panose="02020603050405020304" pitchFamily="18" charset="0"/>
              </a:rPr>
              <a:t>.,, </a:t>
            </a:r>
            <a:r>
              <a:rPr lang="en-US" u="sng" dirty="0">
                <a:solidFill>
                  <a:srgbClr val="0563C1"/>
                </a:solidFill>
                <a:ea typeface="Times New Roman" panose="02020603050405020304" pitchFamily="18" charset="0"/>
                <a:hlinkClick r:id="rId3"/>
              </a:rPr>
              <a:t>https://doi.org/10.1175/MWR-D-19-0260.1</a:t>
            </a:r>
            <a:r>
              <a:rPr lang="en-US" dirty="0">
                <a:solidFill>
                  <a:srgbClr val="000000"/>
                </a:solidFill>
                <a:ea typeface="Times New Roman" panose="02020603050405020304" pitchFamily="18" charset="0"/>
              </a:rPr>
              <a:t>.</a:t>
            </a:r>
          </a:p>
          <a:p>
            <a:pPr defTabSz="931774"/>
            <a:endParaRPr lang="en-US" dirty="0">
              <a:solidFill>
                <a:srgbClr val="000000"/>
              </a:solidFill>
              <a:ea typeface="Times New Roman" panose="02020603050405020304" pitchFamily="18" charset="0"/>
            </a:endParaRPr>
          </a:p>
          <a:p>
            <a:pPr defTabSz="931774"/>
            <a:r>
              <a:rPr lang="en-US" dirty="0">
                <a:solidFill>
                  <a:srgbClr val="000000"/>
                </a:solidFill>
                <a:ea typeface="Times New Roman" panose="02020603050405020304" pitchFamily="18" charset="0"/>
              </a:rPr>
              <a:t>Nocturnal thunderstorms over the lake has been known. Prior TRMM LIS satellite lighting climatology, Albrecht et al., BAMS, 2016.</a:t>
            </a:r>
          </a:p>
          <a:p>
            <a:pPr defTabSz="931774"/>
            <a:endParaRPr lang="en-US" dirty="0">
              <a:solidFill>
                <a:srgbClr val="000000"/>
              </a:solidFill>
              <a:ea typeface="Times New Roman" panose="02020603050405020304" pitchFamily="18" charset="0"/>
            </a:endParaRPr>
          </a:p>
          <a:p>
            <a:pPr defTabSz="931774"/>
            <a:r>
              <a:rPr lang="en-US" dirty="0">
                <a:solidFill>
                  <a:srgbClr val="000000"/>
                </a:solidFill>
                <a:ea typeface="Times New Roman" panose="02020603050405020304" pitchFamily="18" charset="0"/>
              </a:rPr>
              <a:t>Note the other large Rift Valley lakes similarly have nocturnal thunderstorms – Tanganyika, Malawi, Albert</a:t>
            </a:r>
          </a:p>
          <a:p>
            <a:endParaRPr lang="en-US" dirty="0"/>
          </a:p>
        </p:txBody>
      </p:sp>
      <p:sp>
        <p:nvSpPr>
          <p:cNvPr id="4" name="Slide Number Placeholder 3"/>
          <p:cNvSpPr>
            <a:spLocks noGrp="1"/>
          </p:cNvSpPr>
          <p:nvPr>
            <p:ph type="sldNum" sz="quarter" idx="5"/>
          </p:nvPr>
        </p:nvSpPr>
        <p:spPr/>
        <p:txBody>
          <a:bodyPr/>
          <a:lstStyle/>
          <a:p>
            <a:fld id="{DDF16A16-0E09-41B0-900C-9E14A9A5D956}" type="slidenum">
              <a:rPr lang="en-US" smtClean="0"/>
              <a:t>6</a:t>
            </a:fld>
            <a:endParaRPr lang="en-US"/>
          </a:p>
        </p:txBody>
      </p:sp>
    </p:spTree>
    <p:extLst>
      <p:ext uri="{BB962C8B-B14F-4D97-AF65-F5344CB8AC3E}">
        <p14:creationId xmlns:p14="http://schemas.microsoft.com/office/powerpoint/2010/main" val="177967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Chose ENGLN for better DE of total lightning over the lake. Note EAT is UTC+3 hours. The added information from a ground based network added to MTG LI could be value added for characterizing the lightning and thunderstorms.</a:t>
            </a:r>
          </a:p>
        </p:txBody>
      </p:sp>
      <p:sp>
        <p:nvSpPr>
          <p:cNvPr id="4" name="Slide Number Placeholder 3"/>
          <p:cNvSpPr>
            <a:spLocks noGrp="1"/>
          </p:cNvSpPr>
          <p:nvPr>
            <p:ph type="sldNum" sz="quarter" idx="5"/>
          </p:nvPr>
        </p:nvSpPr>
        <p:spPr/>
        <p:txBody>
          <a:bodyPr/>
          <a:lstStyle/>
          <a:p>
            <a:fld id="{DDF16A16-0E09-41B0-900C-9E14A9A5D956}" type="slidenum">
              <a:rPr lang="en-US" smtClean="0"/>
              <a:t>7</a:t>
            </a:fld>
            <a:endParaRPr lang="en-US"/>
          </a:p>
        </p:txBody>
      </p:sp>
    </p:spTree>
    <p:extLst>
      <p:ext uri="{BB962C8B-B14F-4D97-AF65-F5344CB8AC3E}">
        <p14:creationId xmlns:p14="http://schemas.microsoft.com/office/powerpoint/2010/main" val="265052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Lightning Forecast (used in TA4) and </a:t>
            </a:r>
            <a:r>
              <a:rPr lang="en-US" dirty="0" err="1"/>
              <a:t>Nearcast</a:t>
            </a:r>
            <a:r>
              <a:rPr lang="en-US" dirty="0"/>
              <a:t> initially developed under GOES-R PGRR Science Program</a:t>
            </a:r>
          </a:p>
          <a:p>
            <a:r>
              <a:rPr lang="en-US" dirty="0"/>
              <a:t>UM global provides boundary conditions for the TA4. TA4 run at 06 and 18Z. With IRS soundings every 6 hours, the regional and global models can be expected to be more accurate.</a:t>
            </a:r>
          </a:p>
          <a:p>
            <a:r>
              <a:rPr lang="en-US" dirty="0"/>
              <a:t>Note the TA4 convergence toward north shore of lake, not in the UM. The winds in the center of the lake at ))Z are 90 degrees different so UM global misses the convergence in the NE part of the lake.  AMVs from MTG FCI and IRS can also help track the low level flow.- Note at night VIS imagery not likely to be a help.</a:t>
            </a:r>
          </a:p>
        </p:txBody>
      </p:sp>
      <p:sp>
        <p:nvSpPr>
          <p:cNvPr id="4" name="Slide Number Placeholder 3"/>
          <p:cNvSpPr>
            <a:spLocks noGrp="1"/>
          </p:cNvSpPr>
          <p:nvPr>
            <p:ph type="sldNum" sz="quarter" idx="5"/>
          </p:nvPr>
        </p:nvSpPr>
        <p:spPr/>
        <p:txBody>
          <a:bodyPr/>
          <a:lstStyle/>
          <a:p>
            <a:fld id="{DDF16A16-0E09-41B0-900C-9E14A9A5D956}" type="slidenum">
              <a:rPr lang="en-US" smtClean="0"/>
              <a:t>8</a:t>
            </a:fld>
            <a:endParaRPr lang="en-US"/>
          </a:p>
        </p:txBody>
      </p:sp>
    </p:spTree>
    <p:extLst>
      <p:ext uri="{BB962C8B-B14F-4D97-AF65-F5344CB8AC3E}">
        <p14:creationId xmlns:p14="http://schemas.microsoft.com/office/powerpoint/2010/main" val="406297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TA4 does not assimilate any other data. The UM is the boundary condition for the TA4 (courtesy Andy Hartley, Met Office).</a:t>
            </a:r>
          </a:p>
        </p:txBody>
      </p:sp>
      <p:sp>
        <p:nvSpPr>
          <p:cNvPr id="4" name="Slide Number Placeholder 3"/>
          <p:cNvSpPr>
            <a:spLocks noGrp="1"/>
          </p:cNvSpPr>
          <p:nvPr>
            <p:ph type="sldNum" sz="quarter" idx="5"/>
          </p:nvPr>
        </p:nvSpPr>
        <p:spPr/>
        <p:txBody>
          <a:bodyPr/>
          <a:lstStyle/>
          <a:p>
            <a:fld id="{DDF16A16-0E09-41B0-900C-9E14A9A5D956}" type="slidenum">
              <a:rPr lang="en-US" smtClean="0"/>
              <a:t>9</a:t>
            </a:fld>
            <a:endParaRPr lang="en-US"/>
          </a:p>
        </p:txBody>
      </p:sp>
    </p:spTree>
    <p:extLst>
      <p:ext uri="{BB962C8B-B14F-4D97-AF65-F5344CB8AC3E}">
        <p14:creationId xmlns:p14="http://schemas.microsoft.com/office/powerpoint/2010/main" val="1569797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5CCE-746F-4FD7-BCD4-35B2CCBFEC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AE186-10CB-477C-BF72-766445104B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FDFA33-B147-4C96-8680-7599916BD6BC}"/>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5" name="Footer Placeholder 4">
            <a:extLst>
              <a:ext uri="{FF2B5EF4-FFF2-40B4-BE49-F238E27FC236}">
                <a16:creationId xmlns:a16="http://schemas.microsoft.com/office/drawing/2014/main" id="{ABCACB5A-919D-48BD-BCE8-9BB791231561}"/>
              </a:ext>
            </a:extLst>
          </p:cNvPr>
          <p:cNvSpPr>
            <a:spLocks noGrp="1"/>
          </p:cNvSpPr>
          <p:nvPr>
            <p:ph type="ftr" sz="quarter" idx="11"/>
          </p:nvPr>
        </p:nvSpPr>
        <p:spPr/>
        <p:txBody>
          <a:bodyPr/>
          <a:lstStyle/>
          <a:p>
            <a:r>
              <a:rPr lang="en-GB" sz="1200" b="1" baseline="30000" dirty="0"/>
              <a:t>*</a:t>
            </a:r>
            <a:r>
              <a:rPr lang="en-GB" sz="1200" b="1" dirty="0"/>
              <a:t>HIGH WAY (HIGH impact Weather </a:t>
            </a:r>
            <a:r>
              <a:rPr lang="en-GB" sz="1200" b="1" dirty="0" err="1"/>
              <a:t>lAke</a:t>
            </a:r>
            <a:r>
              <a:rPr lang="en-GB" sz="1200" b="1" dirty="0"/>
              <a:t> </a:t>
            </a:r>
            <a:r>
              <a:rPr lang="en-GB" sz="1200" b="1" dirty="0" err="1"/>
              <a:t>sYstem</a:t>
            </a:r>
            <a:r>
              <a:rPr lang="en-GB" sz="1200" b="1" dirty="0"/>
              <a:t>)</a:t>
            </a:r>
            <a:endParaRPr lang="en-US" dirty="0"/>
          </a:p>
        </p:txBody>
      </p:sp>
      <p:sp>
        <p:nvSpPr>
          <p:cNvPr id="6" name="Slide Number Placeholder 5">
            <a:extLst>
              <a:ext uri="{FF2B5EF4-FFF2-40B4-BE49-F238E27FC236}">
                <a16:creationId xmlns:a16="http://schemas.microsoft.com/office/drawing/2014/main" id="{7235AD73-5C0F-41A1-90FB-9FAE853A0878}"/>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2828853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6A7B-1DFC-4D31-9FEF-006A64F611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7745D8-D824-4363-B11D-8543954A3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CFA00-5B2F-4FDB-A9A8-855AE6E18A3E}"/>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5" name="Footer Placeholder 4">
            <a:extLst>
              <a:ext uri="{FF2B5EF4-FFF2-40B4-BE49-F238E27FC236}">
                <a16:creationId xmlns:a16="http://schemas.microsoft.com/office/drawing/2014/main" id="{1569DF0D-D9C1-4A26-A676-EF8D93235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4DAAE-29AC-43EE-9933-6A5CD36E949D}"/>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372835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F3C9A-8441-4010-BD0D-179B459C23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C44166-98D9-4D3D-BA28-A8BADCA752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8E0E8-B5D4-4594-900D-3E0EB9A6AA15}"/>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5" name="Footer Placeholder 4">
            <a:extLst>
              <a:ext uri="{FF2B5EF4-FFF2-40B4-BE49-F238E27FC236}">
                <a16:creationId xmlns:a16="http://schemas.microsoft.com/office/drawing/2014/main" id="{892F96CB-3317-4C7C-B0F5-3BF309D38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BCACBF-D52A-422C-A8B0-7020089D1CCF}"/>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1204555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3EB6FB-FAF5-44E1-BD01-6930869F3FF8}"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29448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EB6FB-FAF5-44E1-BD01-6930869F3FF8}"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2100237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3EB6FB-FAF5-44E1-BD01-6930869F3FF8}"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1925443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3EB6FB-FAF5-44E1-BD01-6930869F3FF8}"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1872410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3EB6FB-FAF5-44E1-BD01-6930869F3FF8}" type="datetimeFigureOut">
              <a:rPr lang="en-US" smtClean="0"/>
              <a:t>3/26/2021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2690957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3EB6FB-FAF5-44E1-BD01-6930869F3FF8}" type="datetimeFigureOut">
              <a:rPr lang="en-US" smtClean="0"/>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4070874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EB6FB-FAF5-44E1-BD01-6930869F3FF8}" type="datetimeFigureOut">
              <a:rPr lang="en-US" smtClean="0"/>
              <a:t>3/26/2021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2563365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3EB6FB-FAF5-44E1-BD01-6930869F3FF8}"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161005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C727-257D-4BCF-8CC8-B46170C8B4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B9F24A-0993-43D5-A186-ABA22DBBE9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83776-C0C2-4642-8F77-95C133A51D59}"/>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5" name="Footer Placeholder 4">
            <a:extLst>
              <a:ext uri="{FF2B5EF4-FFF2-40B4-BE49-F238E27FC236}">
                <a16:creationId xmlns:a16="http://schemas.microsoft.com/office/drawing/2014/main" id="{E3CE7F4A-6D37-4A47-ABAC-A70C883B4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2C186A-7DA5-499B-93B7-FA3BC63BCF7E}"/>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2730075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3EB6FB-FAF5-44E1-BD01-6930869F3FF8}" type="datetimeFigureOut">
              <a:rPr lang="en-US" smtClean="0"/>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4123351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EB6FB-FAF5-44E1-BD01-6930869F3FF8}"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3943419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EB6FB-FAF5-44E1-BD01-6930869F3FF8}" type="datetimeFigureOut">
              <a:rPr lang="en-US" smtClean="0"/>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48158C-BB55-4338-A0E1-56C8EEB5CCA3}" type="slidenum">
              <a:rPr lang="en-US" smtClean="0"/>
              <a:t>‹#›</a:t>
            </a:fld>
            <a:endParaRPr lang="en-US"/>
          </a:p>
        </p:txBody>
      </p:sp>
    </p:spTree>
    <p:extLst>
      <p:ext uri="{BB962C8B-B14F-4D97-AF65-F5344CB8AC3E}">
        <p14:creationId xmlns:p14="http://schemas.microsoft.com/office/powerpoint/2010/main" val="2671582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D8AC-7769-4610-B87B-4C870E2D82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39896D-B215-4CD0-BF79-41172C6F9B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DCB752-7941-4E2E-A241-D8B5C1123148}"/>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5" name="Footer Placeholder 4">
            <a:extLst>
              <a:ext uri="{FF2B5EF4-FFF2-40B4-BE49-F238E27FC236}">
                <a16:creationId xmlns:a16="http://schemas.microsoft.com/office/drawing/2014/main" id="{472AD363-F244-4F98-A452-92F5124BF1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D22C1-3B21-47E6-A3B8-08FAAD1CFAE6}"/>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274173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6FF9D-C1A0-4E2B-9618-7A176130A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30A871-FBDF-40DA-8A77-17F0D7D824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F17015-29A2-41B2-8B3A-E573CDF3BC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DDF010-97D5-4BF6-8D65-102DA422C641}"/>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6" name="Footer Placeholder 5">
            <a:extLst>
              <a:ext uri="{FF2B5EF4-FFF2-40B4-BE49-F238E27FC236}">
                <a16:creationId xmlns:a16="http://schemas.microsoft.com/office/drawing/2014/main" id="{EC9C43AD-8543-42BB-A1BD-791DB9787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0582E-6A7C-4027-BC43-7AC30C49F131}"/>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2082906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ADC60-407A-4D05-BD3F-E2AF42BCB2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FDB45E-BF8E-4033-98CE-7D483B3E6A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28E35E-3281-4869-B34B-D20047D40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BE849D-3FC4-4F60-ACD5-C70D4DD4C4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16C3E5-A23A-464D-8960-9899E49A71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25B5AD-5C8B-4432-AE38-3F7CE07D2F48}"/>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8" name="Footer Placeholder 7">
            <a:extLst>
              <a:ext uri="{FF2B5EF4-FFF2-40B4-BE49-F238E27FC236}">
                <a16:creationId xmlns:a16="http://schemas.microsoft.com/office/drawing/2014/main" id="{F1BDCE63-33D5-4E5E-967F-A7DEBCD49B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DC00C2-114E-4E41-9577-EAF93549FE50}"/>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292135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0F96-B915-4F3D-8177-45A791370F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9F639B-AC99-440E-A6ED-E715EA833688}"/>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4" name="Footer Placeholder 3">
            <a:extLst>
              <a:ext uri="{FF2B5EF4-FFF2-40B4-BE49-F238E27FC236}">
                <a16:creationId xmlns:a16="http://schemas.microsoft.com/office/drawing/2014/main" id="{F36A2323-2E0F-4B23-A03D-8B553A11EA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D161FA-C489-452F-A5C5-2FF0CB3AFD48}"/>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4057031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232A0-3CDB-4AA3-A08F-075DB1EE7F97}"/>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3" name="Footer Placeholder 2">
            <a:extLst>
              <a:ext uri="{FF2B5EF4-FFF2-40B4-BE49-F238E27FC236}">
                <a16:creationId xmlns:a16="http://schemas.microsoft.com/office/drawing/2014/main" id="{8A0718E2-5C34-4F5B-8170-73A23F5FED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D46F8A-2CC8-45F4-A904-8BCB07EBD5AE}"/>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102624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8AAE-A5E4-41C5-A7B5-0CEF40905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B09AC2-667D-4127-A800-1C5C1E3446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16C544-74E4-406A-9246-851B4FB89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F19E6B-54F3-4F6B-81E0-678E2D8833BF}"/>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6" name="Footer Placeholder 5">
            <a:extLst>
              <a:ext uri="{FF2B5EF4-FFF2-40B4-BE49-F238E27FC236}">
                <a16:creationId xmlns:a16="http://schemas.microsoft.com/office/drawing/2014/main" id="{84C15F1B-271D-46EC-8EFC-43250AD83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470D4-E156-4010-BCF0-8130E4250B08}"/>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1822176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E378-418A-43B5-B0AF-7BB0F9C05D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366E89-F2F1-44E8-A089-D111FE48D6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1211E-F428-46B0-8073-77CD8C365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52240E-29DC-4543-8F17-9E704D4ECD24}"/>
              </a:ext>
            </a:extLst>
          </p:cNvPr>
          <p:cNvSpPr>
            <a:spLocks noGrp="1"/>
          </p:cNvSpPr>
          <p:nvPr>
            <p:ph type="dt" sz="half" idx="10"/>
          </p:nvPr>
        </p:nvSpPr>
        <p:spPr/>
        <p:txBody>
          <a:bodyPr/>
          <a:lstStyle/>
          <a:p>
            <a:fld id="{12A85AC3-8785-4875-AF4E-C9565F6C5AB7}" type="datetimeFigureOut">
              <a:rPr lang="en-US" smtClean="0"/>
              <a:t>3/26/2021</a:t>
            </a:fld>
            <a:endParaRPr lang="en-US"/>
          </a:p>
        </p:txBody>
      </p:sp>
      <p:sp>
        <p:nvSpPr>
          <p:cNvPr id="6" name="Footer Placeholder 5">
            <a:extLst>
              <a:ext uri="{FF2B5EF4-FFF2-40B4-BE49-F238E27FC236}">
                <a16:creationId xmlns:a16="http://schemas.microsoft.com/office/drawing/2014/main" id="{67ED3A3E-DABD-44EB-B059-012596C796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72D75-7635-47DE-B2DE-94C0E0A320EF}"/>
              </a:ext>
            </a:extLst>
          </p:cNvPr>
          <p:cNvSpPr>
            <a:spLocks noGrp="1"/>
          </p:cNvSpPr>
          <p:nvPr>
            <p:ph type="sldNum" sz="quarter" idx="12"/>
          </p:nvPr>
        </p:nvSpPr>
        <p:spPr/>
        <p:txBody>
          <a:bodyPr/>
          <a:lstStyle/>
          <a:p>
            <a:fld id="{A147FE3D-4F76-492A-9779-FE96B9EE746B}" type="slidenum">
              <a:rPr lang="en-US" smtClean="0"/>
              <a:t>‹#›</a:t>
            </a:fld>
            <a:endParaRPr lang="en-US"/>
          </a:p>
        </p:txBody>
      </p:sp>
    </p:spTree>
    <p:extLst>
      <p:ext uri="{BB962C8B-B14F-4D97-AF65-F5344CB8AC3E}">
        <p14:creationId xmlns:p14="http://schemas.microsoft.com/office/powerpoint/2010/main" val="86138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E4C1AB-61C9-41FA-94E3-634083E786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7E75F7-A33E-434E-AC70-AB986F064D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87DB1-323B-4F68-8C0C-DF27489946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A85AC3-8785-4875-AF4E-C9565F6C5AB7}" type="datetimeFigureOut">
              <a:rPr lang="en-US" smtClean="0"/>
              <a:t>3/26/2021</a:t>
            </a:fld>
            <a:endParaRPr lang="en-US"/>
          </a:p>
        </p:txBody>
      </p:sp>
      <p:sp>
        <p:nvSpPr>
          <p:cNvPr id="5" name="Footer Placeholder 4">
            <a:extLst>
              <a:ext uri="{FF2B5EF4-FFF2-40B4-BE49-F238E27FC236}">
                <a16:creationId xmlns:a16="http://schemas.microsoft.com/office/drawing/2014/main" id="{0AE6F27E-B920-4958-8509-8D1E8E852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AF080-15A5-43EE-A89E-588C0971B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47FE3D-4F76-492A-9779-FE96B9EE746B}" type="slidenum">
              <a:rPr lang="en-US" smtClean="0"/>
              <a:t>‹#›</a:t>
            </a:fld>
            <a:endParaRPr lang="en-US"/>
          </a:p>
        </p:txBody>
      </p:sp>
    </p:spTree>
    <p:extLst>
      <p:ext uri="{BB962C8B-B14F-4D97-AF65-F5344CB8AC3E}">
        <p14:creationId xmlns:p14="http://schemas.microsoft.com/office/powerpoint/2010/main" val="3329172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EB6FB-FAF5-44E1-BD01-6930869F3FF8}" type="datetimeFigureOut">
              <a:rPr lang="en-US" smtClean="0"/>
              <a:t>3/26/2021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8158C-BB55-4338-A0E1-56C8EEB5CCA3}" type="slidenum">
              <a:rPr lang="en-US" smtClean="0"/>
              <a:t>‹#›</a:t>
            </a:fld>
            <a:endParaRPr lang="en-US"/>
          </a:p>
        </p:txBody>
      </p:sp>
    </p:spTree>
    <p:extLst>
      <p:ext uri="{BB962C8B-B14F-4D97-AF65-F5344CB8AC3E}">
        <p14:creationId xmlns:p14="http://schemas.microsoft.com/office/powerpoint/2010/main" val="2519857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s://doi.org/10.1175/MWR-D-19-0260.1"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100" y="853925"/>
            <a:ext cx="11914909" cy="1470025"/>
          </a:xfrm>
        </p:spPr>
        <p:txBody>
          <a:bodyPr>
            <a:noAutofit/>
          </a:bodyPr>
          <a:lstStyle/>
          <a:p>
            <a:r>
              <a:rPr lang="en-US" sz="4400" b="1" i="0" u="none" strike="noStrike" baseline="0" dirty="0">
                <a:latin typeface="+mn-lt"/>
              </a:rPr>
              <a:t>MTG Nowcasting for East Africa</a:t>
            </a:r>
            <a:endParaRPr lang="en-US" sz="4400" b="1" dirty="0">
              <a:latin typeface="+mn-lt"/>
            </a:endParaRPr>
          </a:p>
        </p:txBody>
      </p:sp>
      <p:sp>
        <p:nvSpPr>
          <p:cNvPr id="3" name="Subtitle 2"/>
          <p:cNvSpPr>
            <a:spLocks noGrp="1"/>
          </p:cNvSpPr>
          <p:nvPr>
            <p:ph type="subTitle" idx="1"/>
          </p:nvPr>
        </p:nvSpPr>
        <p:spPr>
          <a:xfrm>
            <a:off x="2824163" y="2963855"/>
            <a:ext cx="6400800" cy="1930969"/>
          </a:xfrm>
        </p:spPr>
        <p:txBody>
          <a:bodyPr>
            <a:normAutofit/>
          </a:bodyPr>
          <a:lstStyle/>
          <a:p>
            <a:pPr>
              <a:spcBef>
                <a:spcPts val="0"/>
              </a:spcBef>
            </a:pPr>
            <a:r>
              <a:rPr lang="en-US" dirty="0">
                <a:solidFill>
                  <a:schemeClr val="tx1"/>
                </a:solidFill>
              </a:rPr>
              <a:t>Steve Goodman/TGA</a:t>
            </a:r>
          </a:p>
          <a:p>
            <a:pPr>
              <a:spcBef>
                <a:spcPts val="0"/>
              </a:spcBef>
            </a:pPr>
            <a:r>
              <a:rPr lang="en-US" dirty="0">
                <a:solidFill>
                  <a:schemeClr val="tx1"/>
                </a:solidFill>
              </a:rPr>
              <a:t>GOES-R Senior Scientist (Retired)</a:t>
            </a:r>
          </a:p>
          <a:p>
            <a:pPr>
              <a:spcBef>
                <a:spcPts val="0"/>
              </a:spcBef>
            </a:pPr>
            <a:r>
              <a:rPr lang="en-US" dirty="0"/>
              <a:t>Huntsville, AL USA</a:t>
            </a:r>
          </a:p>
        </p:txBody>
      </p:sp>
      <p:sp>
        <p:nvSpPr>
          <p:cNvPr id="4" name="TextBox 3"/>
          <p:cNvSpPr txBox="1"/>
          <p:nvPr/>
        </p:nvSpPr>
        <p:spPr>
          <a:xfrm>
            <a:off x="4608704" y="5030164"/>
            <a:ext cx="2974597" cy="707886"/>
          </a:xfrm>
          <a:prstGeom prst="rect">
            <a:avLst/>
          </a:prstGeom>
          <a:noFill/>
        </p:spPr>
        <p:txBody>
          <a:bodyPr wrap="none" rtlCol="0">
            <a:spAutoFit/>
          </a:bodyPr>
          <a:lstStyle/>
          <a:p>
            <a:pPr algn="ctr"/>
            <a:r>
              <a:rPr lang="en-US" sz="2000" dirty="0"/>
              <a:t>2021 CWG Virtual Meeting</a:t>
            </a:r>
          </a:p>
          <a:p>
            <a:pPr algn="ctr"/>
            <a:r>
              <a:rPr lang="en-US" sz="2000" dirty="0"/>
              <a:t>6-8 April 2021</a:t>
            </a:r>
          </a:p>
        </p:txBody>
      </p:sp>
      <p:pic>
        <p:nvPicPr>
          <p:cNvPr id="9" name="Picture 8">
            <a:extLst>
              <a:ext uri="{FF2B5EF4-FFF2-40B4-BE49-F238E27FC236}">
                <a16:creationId xmlns:a16="http://schemas.microsoft.com/office/drawing/2014/main" id="{D377F2E5-076E-40A6-B800-06FC5419E5EE}"/>
              </a:ext>
            </a:extLst>
          </p:cNvPr>
          <p:cNvPicPr>
            <a:picLocks noChangeAspect="1"/>
          </p:cNvPicPr>
          <p:nvPr/>
        </p:nvPicPr>
        <p:blipFill>
          <a:blip r:embed="rId3"/>
          <a:stretch>
            <a:fillRect/>
          </a:stretch>
        </p:blipFill>
        <p:spPr>
          <a:xfrm>
            <a:off x="633413" y="5910488"/>
            <a:ext cx="2190750" cy="781050"/>
          </a:xfrm>
          <a:prstGeom prst="rect">
            <a:avLst/>
          </a:prstGeom>
        </p:spPr>
      </p:pic>
      <p:pic>
        <p:nvPicPr>
          <p:cNvPr id="12" name="Picture 11">
            <a:extLst>
              <a:ext uri="{FF2B5EF4-FFF2-40B4-BE49-F238E27FC236}">
                <a16:creationId xmlns:a16="http://schemas.microsoft.com/office/drawing/2014/main" id="{7076892A-E6FD-47E7-87AC-D420FEDC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6553" y="164914"/>
            <a:ext cx="1524347" cy="749471"/>
          </a:xfrm>
          <a:prstGeom prst="rect">
            <a:avLst/>
          </a:prstGeom>
        </p:spPr>
      </p:pic>
      <p:pic>
        <p:nvPicPr>
          <p:cNvPr id="17" name="Picture 16">
            <a:extLst>
              <a:ext uri="{FF2B5EF4-FFF2-40B4-BE49-F238E27FC236}">
                <a16:creationId xmlns:a16="http://schemas.microsoft.com/office/drawing/2014/main" id="{2F2FB32F-C37F-436E-966E-C5B9CF731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100" y="166705"/>
            <a:ext cx="1428752" cy="914400"/>
          </a:xfrm>
          <a:prstGeom prst="rect">
            <a:avLst/>
          </a:prstGeom>
        </p:spPr>
      </p:pic>
      <p:pic>
        <p:nvPicPr>
          <p:cNvPr id="6" name="Picture 5">
            <a:extLst>
              <a:ext uri="{FF2B5EF4-FFF2-40B4-BE49-F238E27FC236}">
                <a16:creationId xmlns:a16="http://schemas.microsoft.com/office/drawing/2014/main" id="{BE993E02-0E16-4AFD-8660-5E645A576876}"/>
              </a:ext>
            </a:extLst>
          </p:cNvPr>
          <p:cNvPicPr>
            <a:picLocks noChangeAspect="1"/>
          </p:cNvPicPr>
          <p:nvPr/>
        </p:nvPicPr>
        <p:blipFill>
          <a:blip r:embed="rId6"/>
          <a:stretch>
            <a:fillRect/>
          </a:stretch>
        </p:blipFill>
        <p:spPr>
          <a:xfrm>
            <a:off x="10079182" y="5896179"/>
            <a:ext cx="1624012" cy="862012"/>
          </a:xfrm>
          <a:prstGeom prst="rect">
            <a:avLst/>
          </a:prstGeom>
        </p:spPr>
      </p:pic>
      <p:pic>
        <p:nvPicPr>
          <p:cNvPr id="8" name="Picture 7">
            <a:extLst>
              <a:ext uri="{FF2B5EF4-FFF2-40B4-BE49-F238E27FC236}">
                <a16:creationId xmlns:a16="http://schemas.microsoft.com/office/drawing/2014/main" id="{6BF7A87B-D0DC-40D1-A500-C0593FC62E54}"/>
              </a:ext>
            </a:extLst>
          </p:cNvPr>
          <p:cNvPicPr>
            <a:picLocks noChangeAspect="1"/>
          </p:cNvPicPr>
          <p:nvPr/>
        </p:nvPicPr>
        <p:blipFill>
          <a:blip r:embed="rId7"/>
          <a:stretch>
            <a:fillRect/>
          </a:stretch>
        </p:blipFill>
        <p:spPr>
          <a:xfrm>
            <a:off x="9336232" y="5962650"/>
            <a:ext cx="876300" cy="895350"/>
          </a:xfrm>
          <a:prstGeom prst="rect">
            <a:avLst/>
          </a:prstGeom>
        </p:spPr>
      </p:pic>
    </p:spTree>
    <p:extLst>
      <p:ext uri="{BB962C8B-B14F-4D97-AF65-F5344CB8AC3E}">
        <p14:creationId xmlns:p14="http://schemas.microsoft.com/office/powerpoint/2010/main" val="2772878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29A942-5C6D-4269-9946-29D4DAA3E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30" y="1395808"/>
            <a:ext cx="12046740" cy="4066384"/>
          </a:xfrm>
          <a:prstGeom prst="rect">
            <a:avLst/>
          </a:prstGeom>
        </p:spPr>
      </p:pic>
      <p:sp>
        <p:nvSpPr>
          <p:cNvPr id="7" name="Title 1">
            <a:extLst>
              <a:ext uri="{FF2B5EF4-FFF2-40B4-BE49-F238E27FC236}">
                <a16:creationId xmlns:a16="http://schemas.microsoft.com/office/drawing/2014/main" id="{8BF62BDB-DF5A-4A0D-8751-0399D9F28521}"/>
              </a:ext>
            </a:extLst>
          </p:cNvPr>
          <p:cNvSpPr txBox="1">
            <a:spLocks/>
          </p:cNvSpPr>
          <p:nvPr/>
        </p:nvSpPr>
        <p:spPr>
          <a:xfrm>
            <a:off x="838200" y="176501"/>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baseline="30000" dirty="0"/>
              <a:t>MSG SEVERI </a:t>
            </a:r>
            <a:endParaRPr lang="en-US" b="1" dirty="0"/>
          </a:p>
        </p:txBody>
      </p:sp>
      <p:sp>
        <p:nvSpPr>
          <p:cNvPr id="2" name="TextBox 1">
            <a:extLst>
              <a:ext uri="{FF2B5EF4-FFF2-40B4-BE49-F238E27FC236}">
                <a16:creationId xmlns:a16="http://schemas.microsoft.com/office/drawing/2014/main" id="{99A40810-568B-4A52-8339-41C3BFCA909E}"/>
              </a:ext>
            </a:extLst>
          </p:cNvPr>
          <p:cNvSpPr txBox="1"/>
          <p:nvPr/>
        </p:nvSpPr>
        <p:spPr>
          <a:xfrm>
            <a:off x="2202882" y="5964123"/>
            <a:ext cx="8247129" cy="400110"/>
          </a:xfrm>
          <a:prstGeom prst="rect">
            <a:avLst/>
          </a:prstGeom>
          <a:solidFill>
            <a:srgbClr val="FFFF00"/>
          </a:solidFill>
        </p:spPr>
        <p:txBody>
          <a:bodyPr wrap="none" rtlCol="0">
            <a:spAutoFit/>
          </a:bodyPr>
          <a:lstStyle/>
          <a:p>
            <a:r>
              <a:rPr lang="en-US" sz="2000" b="1" dirty="0"/>
              <a:t>An outflow boundary propagates northward across the lake, then dissipates</a:t>
            </a:r>
          </a:p>
        </p:txBody>
      </p:sp>
      <p:sp>
        <p:nvSpPr>
          <p:cNvPr id="3" name="TextBox 2">
            <a:extLst>
              <a:ext uri="{FF2B5EF4-FFF2-40B4-BE49-F238E27FC236}">
                <a16:creationId xmlns:a16="http://schemas.microsoft.com/office/drawing/2014/main" id="{51A1F6D7-AE2D-4120-8CDF-D92A4F754A5C}"/>
              </a:ext>
            </a:extLst>
          </p:cNvPr>
          <p:cNvSpPr txBox="1"/>
          <p:nvPr/>
        </p:nvSpPr>
        <p:spPr>
          <a:xfrm>
            <a:off x="394855" y="232157"/>
            <a:ext cx="1905009" cy="461665"/>
          </a:xfrm>
          <a:prstGeom prst="rect">
            <a:avLst/>
          </a:prstGeom>
          <a:noFill/>
        </p:spPr>
        <p:txBody>
          <a:bodyPr wrap="none" rtlCol="0">
            <a:spAutoFit/>
          </a:bodyPr>
          <a:lstStyle/>
          <a:p>
            <a:r>
              <a:rPr lang="en-US" sz="2400" b="1" dirty="0"/>
              <a:t>6 March 2019</a:t>
            </a:r>
          </a:p>
        </p:txBody>
      </p:sp>
    </p:spTree>
    <p:extLst>
      <p:ext uri="{BB962C8B-B14F-4D97-AF65-F5344CB8AC3E}">
        <p14:creationId xmlns:p14="http://schemas.microsoft.com/office/powerpoint/2010/main" val="881290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93A97-27FA-4962-98E5-6D9A9A2D0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43" y="311725"/>
            <a:ext cx="3200406" cy="3200406"/>
          </a:xfrm>
          <a:prstGeom prst="rect">
            <a:avLst/>
          </a:prstGeom>
        </p:spPr>
      </p:pic>
      <p:pic>
        <p:nvPicPr>
          <p:cNvPr id="5" name="Picture 4">
            <a:extLst>
              <a:ext uri="{FF2B5EF4-FFF2-40B4-BE49-F238E27FC236}">
                <a16:creationId xmlns:a16="http://schemas.microsoft.com/office/drawing/2014/main" id="{FCF2FAF3-9B04-4BE3-9B30-E6B6DE54F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797" y="228594"/>
            <a:ext cx="3200406" cy="3200406"/>
          </a:xfrm>
          <a:prstGeom prst="rect">
            <a:avLst/>
          </a:prstGeom>
        </p:spPr>
      </p:pic>
      <p:pic>
        <p:nvPicPr>
          <p:cNvPr id="7" name="Picture 6">
            <a:extLst>
              <a:ext uri="{FF2B5EF4-FFF2-40B4-BE49-F238E27FC236}">
                <a16:creationId xmlns:a16="http://schemas.microsoft.com/office/drawing/2014/main" id="{134C9B74-A06D-44CA-8E0E-2A6393876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4342" y="190494"/>
            <a:ext cx="3200406" cy="3200406"/>
          </a:xfrm>
          <a:prstGeom prst="rect">
            <a:avLst/>
          </a:prstGeom>
        </p:spPr>
      </p:pic>
      <p:pic>
        <p:nvPicPr>
          <p:cNvPr id="9" name="Picture 8">
            <a:extLst>
              <a:ext uri="{FF2B5EF4-FFF2-40B4-BE49-F238E27FC236}">
                <a16:creationId xmlns:a16="http://schemas.microsoft.com/office/drawing/2014/main" id="{A68EA7DE-6D17-4FAC-84F8-F9132DD7E2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115" y="3467101"/>
            <a:ext cx="3200406" cy="3200406"/>
          </a:xfrm>
          <a:prstGeom prst="rect">
            <a:avLst/>
          </a:prstGeom>
        </p:spPr>
      </p:pic>
      <p:pic>
        <p:nvPicPr>
          <p:cNvPr id="13" name="Picture 12">
            <a:extLst>
              <a:ext uri="{FF2B5EF4-FFF2-40B4-BE49-F238E27FC236}">
                <a16:creationId xmlns:a16="http://schemas.microsoft.com/office/drawing/2014/main" id="{898A177E-0950-4697-A068-866882BABF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4342" y="3390900"/>
            <a:ext cx="3200406" cy="3200406"/>
          </a:xfrm>
          <a:prstGeom prst="rect">
            <a:avLst/>
          </a:prstGeom>
        </p:spPr>
      </p:pic>
      <p:pic>
        <p:nvPicPr>
          <p:cNvPr id="19" name="Picture 18">
            <a:extLst>
              <a:ext uri="{FF2B5EF4-FFF2-40B4-BE49-F238E27FC236}">
                <a16:creationId xmlns:a16="http://schemas.microsoft.com/office/drawing/2014/main" id="{64FC417D-3238-46AA-83F1-E9EDCFCED4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5797" y="3429000"/>
            <a:ext cx="3200406" cy="3200406"/>
          </a:xfrm>
          <a:prstGeom prst="rect">
            <a:avLst/>
          </a:prstGeom>
        </p:spPr>
      </p:pic>
      <p:sp>
        <p:nvSpPr>
          <p:cNvPr id="2" name="TextBox 1">
            <a:extLst>
              <a:ext uri="{FF2B5EF4-FFF2-40B4-BE49-F238E27FC236}">
                <a16:creationId xmlns:a16="http://schemas.microsoft.com/office/drawing/2014/main" id="{1512D6CB-7276-47E7-AD84-099696FB15B5}"/>
              </a:ext>
            </a:extLst>
          </p:cNvPr>
          <p:cNvSpPr txBox="1"/>
          <p:nvPr/>
        </p:nvSpPr>
        <p:spPr>
          <a:xfrm>
            <a:off x="611389" y="6422029"/>
            <a:ext cx="10850086" cy="338554"/>
          </a:xfrm>
          <a:prstGeom prst="rect">
            <a:avLst/>
          </a:prstGeom>
          <a:solidFill>
            <a:srgbClr val="FFFF00"/>
          </a:solidFill>
        </p:spPr>
        <p:txBody>
          <a:bodyPr wrap="none" rtlCol="0">
            <a:spAutoFit/>
          </a:bodyPr>
          <a:lstStyle/>
          <a:p>
            <a:r>
              <a:rPr lang="en-US" sz="1600" b="1" dirty="0"/>
              <a:t>Total lightning from ENGLN – top (color-coded by time - 90 min); bottom (LI synthetic imagery - 0.04 deg accumulated flashes)</a:t>
            </a:r>
          </a:p>
        </p:txBody>
      </p:sp>
    </p:spTree>
    <p:extLst>
      <p:ext uri="{BB962C8B-B14F-4D97-AF65-F5344CB8AC3E}">
        <p14:creationId xmlns:p14="http://schemas.microsoft.com/office/powerpoint/2010/main" val="339524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7D5D77-3101-4007-BCED-D2DE99828C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1818" y="3206231"/>
            <a:ext cx="4429126" cy="3543300"/>
          </a:xfrm>
          <a:prstGeom prst="rect">
            <a:avLst/>
          </a:prstGeom>
        </p:spPr>
      </p:pic>
      <p:pic>
        <p:nvPicPr>
          <p:cNvPr id="3" name="ENGLN_hourly_201903_06_final loop">
            <a:hlinkClick r:id="" action="ppaction://media"/>
            <a:extLst>
              <a:ext uri="{FF2B5EF4-FFF2-40B4-BE49-F238E27FC236}">
                <a16:creationId xmlns:a16="http://schemas.microsoft.com/office/drawing/2014/main" id="{AA746C09-CD55-41BB-BE69-139630DDCF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351" y="433396"/>
            <a:ext cx="6343939" cy="5962971"/>
          </a:xfrm>
          <a:prstGeom prst="rect">
            <a:avLst/>
          </a:prstGeom>
        </p:spPr>
      </p:pic>
      <p:pic>
        <p:nvPicPr>
          <p:cNvPr id="4" name="Picture 3">
            <a:extLst>
              <a:ext uri="{FF2B5EF4-FFF2-40B4-BE49-F238E27FC236}">
                <a16:creationId xmlns:a16="http://schemas.microsoft.com/office/drawing/2014/main" id="{E24366ED-1120-40B1-9F04-DC08C9CA67D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896840" y="108469"/>
            <a:ext cx="5943600" cy="3087370"/>
          </a:xfrm>
          <a:prstGeom prst="rect">
            <a:avLst/>
          </a:prstGeom>
        </p:spPr>
      </p:pic>
      <p:sp>
        <p:nvSpPr>
          <p:cNvPr id="5" name="TextBox 4">
            <a:extLst>
              <a:ext uri="{FF2B5EF4-FFF2-40B4-BE49-F238E27FC236}">
                <a16:creationId xmlns:a16="http://schemas.microsoft.com/office/drawing/2014/main" id="{8ED57554-DEFB-4AAB-8F9B-8076AF4E6A15}"/>
              </a:ext>
            </a:extLst>
          </p:cNvPr>
          <p:cNvSpPr txBox="1"/>
          <p:nvPr/>
        </p:nvSpPr>
        <p:spPr>
          <a:xfrm>
            <a:off x="7294418" y="454178"/>
            <a:ext cx="1365951" cy="338554"/>
          </a:xfrm>
          <a:prstGeom prst="rect">
            <a:avLst/>
          </a:prstGeom>
          <a:noFill/>
        </p:spPr>
        <p:txBody>
          <a:bodyPr wrap="none" rtlCol="0">
            <a:spAutoFit/>
          </a:bodyPr>
          <a:lstStyle/>
          <a:p>
            <a:r>
              <a:rPr lang="en-US" sz="1600" dirty="0">
                <a:solidFill>
                  <a:schemeClr val="bg1"/>
                </a:solidFill>
              </a:rPr>
              <a:t>RDT 1430 UTC</a:t>
            </a:r>
          </a:p>
        </p:txBody>
      </p:sp>
      <p:sp>
        <p:nvSpPr>
          <p:cNvPr id="6" name="TextBox 5">
            <a:extLst>
              <a:ext uri="{FF2B5EF4-FFF2-40B4-BE49-F238E27FC236}">
                <a16:creationId xmlns:a16="http://schemas.microsoft.com/office/drawing/2014/main" id="{8B70C9D6-8EB0-4854-A015-7394DABD94AC}"/>
              </a:ext>
            </a:extLst>
          </p:cNvPr>
          <p:cNvSpPr txBox="1"/>
          <p:nvPr/>
        </p:nvSpPr>
        <p:spPr>
          <a:xfrm>
            <a:off x="10474489" y="433396"/>
            <a:ext cx="1365951" cy="338554"/>
          </a:xfrm>
          <a:prstGeom prst="rect">
            <a:avLst/>
          </a:prstGeom>
          <a:noFill/>
        </p:spPr>
        <p:txBody>
          <a:bodyPr wrap="none" rtlCol="0">
            <a:spAutoFit/>
          </a:bodyPr>
          <a:lstStyle/>
          <a:p>
            <a:r>
              <a:rPr lang="en-US" sz="1600" dirty="0">
                <a:solidFill>
                  <a:schemeClr val="bg1"/>
                </a:solidFill>
              </a:rPr>
              <a:t>RDT 1930 UTC</a:t>
            </a:r>
          </a:p>
        </p:txBody>
      </p:sp>
      <p:sp>
        <p:nvSpPr>
          <p:cNvPr id="7" name="TextBox 6">
            <a:extLst>
              <a:ext uri="{FF2B5EF4-FFF2-40B4-BE49-F238E27FC236}">
                <a16:creationId xmlns:a16="http://schemas.microsoft.com/office/drawing/2014/main" id="{78B87971-CC09-49AC-B26A-9E837E695D55}"/>
              </a:ext>
            </a:extLst>
          </p:cNvPr>
          <p:cNvSpPr txBox="1"/>
          <p:nvPr/>
        </p:nvSpPr>
        <p:spPr>
          <a:xfrm>
            <a:off x="1125786" y="6032993"/>
            <a:ext cx="3590278" cy="369332"/>
          </a:xfrm>
          <a:prstGeom prst="rect">
            <a:avLst/>
          </a:prstGeom>
          <a:noFill/>
        </p:spPr>
        <p:txBody>
          <a:bodyPr wrap="none" rtlCol="0">
            <a:spAutoFit/>
          </a:bodyPr>
          <a:lstStyle/>
          <a:p>
            <a:r>
              <a:rPr lang="en-US" dirty="0"/>
              <a:t>MTG-LI Synthetic imagery (0.04 deg)</a:t>
            </a:r>
          </a:p>
        </p:txBody>
      </p:sp>
    </p:spTree>
    <p:extLst>
      <p:ext uri="{BB962C8B-B14F-4D97-AF65-F5344CB8AC3E}">
        <p14:creationId xmlns:p14="http://schemas.microsoft.com/office/powerpoint/2010/main" val="400311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2E60AE-52C5-4166-9D9A-6C2C079C7002}"/>
              </a:ext>
            </a:extLst>
          </p:cNvPr>
          <p:cNvSpPr txBox="1"/>
          <p:nvPr/>
        </p:nvSpPr>
        <p:spPr>
          <a:xfrm>
            <a:off x="645102" y="986436"/>
            <a:ext cx="10901795" cy="5632311"/>
          </a:xfrm>
          <a:prstGeom prst="rect">
            <a:avLst/>
          </a:prstGeom>
          <a:noFill/>
          <a:ln>
            <a:noFill/>
          </a:ln>
        </p:spPr>
        <p:txBody>
          <a:bodyPr wrap="square" rtlCol="0">
            <a:spAutoFit/>
          </a:bodyPr>
          <a:lstStyle/>
          <a:p>
            <a:pPr marL="285750" indent="-285750">
              <a:buFont typeface="Arial" panose="020B0604020202020204" pitchFamily="34" charset="0"/>
              <a:buChar char="•"/>
            </a:pPr>
            <a:r>
              <a:rPr lang="en-US" sz="2000" b="1" dirty="0"/>
              <a:t>Highway Project - Lake Victoria Basin 2017 - 2021</a:t>
            </a:r>
          </a:p>
          <a:p>
            <a:pPr marL="742950" lvl="1" indent="-285750">
              <a:buFont typeface="Arial" panose="020B0604020202020204" pitchFamily="34" charset="0"/>
              <a:buChar char="•"/>
            </a:pPr>
            <a:r>
              <a:rPr lang="en-US" sz="2000" dirty="0"/>
              <a:t>marine forecast Capacity Building, Nowcasting and NWP training, and a learning experiment to understand the formation of thunderstorms over the lake</a:t>
            </a:r>
          </a:p>
          <a:p>
            <a:pPr marL="285750" indent="-285750">
              <a:buFont typeface="Arial" panose="020B0604020202020204" pitchFamily="34" charset="0"/>
              <a:buChar char="•"/>
            </a:pPr>
            <a:r>
              <a:rPr lang="en-US" sz="2000" b="1" dirty="0"/>
              <a:t>How good/useful is short-range NWP, including lightning forecast ?</a:t>
            </a:r>
          </a:p>
          <a:p>
            <a:pPr marL="742950" lvl="1" indent="-285750">
              <a:buFont typeface="Arial" panose="020B0604020202020204" pitchFamily="34" charset="0"/>
              <a:buChar char="•"/>
            </a:pPr>
            <a:r>
              <a:rPr lang="en-US" sz="2000" dirty="0"/>
              <a:t>WRF, ECMWF, UK MO TA4 (Tropical Africa 4.4 km operational model) – run at 06Z and 18Z</a:t>
            </a:r>
          </a:p>
          <a:p>
            <a:pPr marL="742950" lvl="1" indent="-285750">
              <a:buFont typeface="Arial" panose="020B0604020202020204" pitchFamily="34" charset="0"/>
              <a:buChar char="•"/>
            </a:pPr>
            <a:r>
              <a:rPr lang="en-US" sz="2000" dirty="0"/>
              <a:t>NWP viewed by EA NMHS forecasters as useful guidance, but does not provide sufficiently accurate timing and location to offer actionable information</a:t>
            </a:r>
          </a:p>
          <a:p>
            <a:pPr marL="742950" lvl="1" indent="-285750">
              <a:buFont typeface="Arial" panose="020B0604020202020204" pitchFamily="34" charset="0"/>
              <a:buChar char="•"/>
            </a:pPr>
            <a:r>
              <a:rPr lang="en-US" sz="2000" dirty="0"/>
              <a:t>MTG FCI/IRS offer improvements to the global models- no additional plans for TA4 at this time</a:t>
            </a:r>
          </a:p>
          <a:p>
            <a:pPr marL="285750" indent="-285750">
              <a:buFont typeface="Arial" panose="020B0604020202020204" pitchFamily="34" charset="0"/>
              <a:buChar char="•"/>
            </a:pPr>
            <a:r>
              <a:rPr lang="en-US" sz="2000" b="1" dirty="0"/>
              <a:t>What can satellite (imagery, lightning) products provide ? </a:t>
            </a:r>
            <a:r>
              <a:rPr lang="en-US" sz="2000" dirty="0"/>
              <a:t>- to complement NWP or diagnose the pre-storm/near-storm environment and convection when sparse or absent radars (CI, boundary interactions, rapid development)</a:t>
            </a:r>
          </a:p>
          <a:p>
            <a:pPr marL="742950" lvl="1" indent="-285750">
              <a:buFont typeface="Arial" panose="020B0604020202020204" pitchFamily="34" charset="0"/>
              <a:buChar char="•"/>
            </a:pPr>
            <a:r>
              <a:rPr lang="en-US" sz="2000" dirty="0"/>
              <a:t>EUMETSAT SAF RDT, CRR, MTG LI lightning jump, FED, MFA, TOE, </a:t>
            </a:r>
            <a:r>
              <a:rPr lang="en-US" sz="2000" dirty="0" err="1"/>
              <a:t>ProbSevere</a:t>
            </a:r>
            <a:r>
              <a:rPr lang="en-US" sz="2000" dirty="0"/>
              <a:t>? </a:t>
            </a:r>
            <a:r>
              <a:rPr lang="en-US" sz="2000" dirty="0" err="1"/>
              <a:t>Nearcast</a:t>
            </a:r>
            <a:r>
              <a:rPr lang="en-US" sz="2000" dirty="0"/>
              <a:t>? </a:t>
            </a:r>
          </a:p>
          <a:p>
            <a:pPr marL="742950" lvl="1" indent="-285750">
              <a:buFont typeface="Arial" panose="020B0604020202020204" pitchFamily="34" charset="0"/>
              <a:buChar char="•"/>
            </a:pPr>
            <a:r>
              <a:rPr lang="en-US" sz="2000" dirty="0"/>
              <a:t>NASA Lightning Forecast Algorithm (LFA), MTG LI lightning data assimilation</a:t>
            </a:r>
          </a:p>
          <a:p>
            <a:pPr marL="742950" lvl="1" indent="-285750">
              <a:buFont typeface="Arial" panose="020B0604020202020204" pitchFamily="34" charset="0"/>
              <a:buChar char="•"/>
            </a:pPr>
            <a:r>
              <a:rPr lang="en-US" sz="2000" dirty="0" err="1"/>
              <a:t>ProbSevere</a:t>
            </a:r>
            <a:r>
              <a:rPr lang="en-US" sz="2000" dirty="0"/>
              <a:t>, </a:t>
            </a:r>
            <a:r>
              <a:rPr lang="en-US" sz="2000" dirty="0" err="1"/>
              <a:t>Nearcast</a:t>
            </a:r>
            <a:r>
              <a:rPr lang="en-US" sz="2000" dirty="0"/>
              <a:t> and LFA developed under the GOES-R PGRR Science Program</a:t>
            </a:r>
          </a:p>
          <a:p>
            <a:pPr marL="285750" indent="-285750">
              <a:buFont typeface="Arial" panose="020B0604020202020204" pitchFamily="34" charset="0"/>
              <a:buChar char="•"/>
            </a:pPr>
            <a:r>
              <a:rPr lang="en-US" sz="2000" b="1" dirty="0"/>
              <a:t>What lightning data sets are available and of what data quality?</a:t>
            </a:r>
          </a:p>
          <a:p>
            <a:pPr marL="742950" lvl="1" indent="-285750">
              <a:buFont typeface="Arial" panose="020B0604020202020204" pitchFamily="34" charset="0"/>
              <a:buChar char="•"/>
            </a:pPr>
            <a:r>
              <a:rPr lang="en-US" sz="2000" dirty="0"/>
              <a:t>ENGLN, GLD360 preparation/complementary for MTG LI (total, IC, CG) – ENGLN over lake, GLD360 across LVB</a:t>
            </a:r>
          </a:p>
          <a:p>
            <a:pPr marL="742950" lvl="1" indent="-285750">
              <a:buFont typeface="Arial" panose="020B0604020202020204" pitchFamily="34" charset="0"/>
              <a:buChar char="•"/>
            </a:pPr>
            <a:r>
              <a:rPr lang="en-US" sz="2000" dirty="0"/>
              <a:t>Validate NWP WRF, TA4 (Wilkinson, 2017; McCaul et al, 2020); ECMWF (Philippe Lopez, 2016)</a:t>
            </a:r>
          </a:p>
        </p:txBody>
      </p:sp>
      <p:sp>
        <p:nvSpPr>
          <p:cNvPr id="6" name="Title 5">
            <a:extLst>
              <a:ext uri="{FF2B5EF4-FFF2-40B4-BE49-F238E27FC236}">
                <a16:creationId xmlns:a16="http://schemas.microsoft.com/office/drawing/2014/main" id="{1DF4662C-8A1A-43DD-9170-269B2B431402}"/>
              </a:ext>
            </a:extLst>
          </p:cNvPr>
          <p:cNvSpPr>
            <a:spLocks noGrp="1"/>
          </p:cNvSpPr>
          <p:nvPr>
            <p:ph type="title"/>
          </p:nvPr>
        </p:nvSpPr>
        <p:spPr>
          <a:xfrm>
            <a:off x="256309" y="-438"/>
            <a:ext cx="11679382" cy="1143000"/>
          </a:xfrm>
        </p:spPr>
        <p:txBody>
          <a:bodyPr>
            <a:normAutofit fontScale="90000"/>
          </a:bodyPr>
          <a:lstStyle/>
          <a:p>
            <a:r>
              <a:rPr lang="en-US" b="1" dirty="0"/>
              <a:t>Summary, Results and Implications for MTG IRS, FCI, LI</a:t>
            </a:r>
          </a:p>
        </p:txBody>
      </p:sp>
    </p:spTree>
    <p:extLst>
      <p:ext uri="{BB962C8B-B14F-4D97-AF65-F5344CB8AC3E}">
        <p14:creationId xmlns:p14="http://schemas.microsoft.com/office/powerpoint/2010/main" val="799980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F92BDB-9D53-4838-B401-0A3778A269E5}"/>
              </a:ext>
            </a:extLst>
          </p:cNvPr>
          <p:cNvGrpSpPr>
            <a:grpSpLocks noChangeAspect="1"/>
          </p:cNvGrpSpPr>
          <p:nvPr/>
        </p:nvGrpSpPr>
        <p:grpSpPr>
          <a:xfrm>
            <a:off x="2504254" y="829070"/>
            <a:ext cx="7029108" cy="5348234"/>
            <a:chOff x="0" y="0"/>
            <a:chExt cx="5958840" cy="4533900"/>
          </a:xfrm>
        </p:grpSpPr>
        <p:pic>
          <p:nvPicPr>
            <p:cNvPr id="3" name="Picture 2">
              <a:extLst>
                <a:ext uri="{FF2B5EF4-FFF2-40B4-BE49-F238E27FC236}">
                  <a16:creationId xmlns:a16="http://schemas.microsoft.com/office/drawing/2014/main" id="{ECC8E64F-7C7F-46F3-8F20-C24DA4AB18C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958840" cy="4533900"/>
            </a:xfrm>
            <a:prstGeom prst="rect">
              <a:avLst/>
            </a:prstGeom>
            <a:noFill/>
            <a:ln>
              <a:noFill/>
            </a:ln>
          </p:spPr>
        </p:pic>
        <p:sp>
          <p:nvSpPr>
            <p:cNvPr id="4" name="TextBox 3">
              <a:extLst>
                <a:ext uri="{FF2B5EF4-FFF2-40B4-BE49-F238E27FC236}">
                  <a16:creationId xmlns:a16="http://schemas.microsoft.com/office/drawing/2014/main" id="{EA1C6542-CBA2-4792-80B3-736F23FD4DC2}"/>
                </a:ext>
              </a:extLst>
            </p:cNvPr>
            <p:cNvSpPr txBox="1"/>
            <p:nvPr/>
          </p:nvSpPr>
          <p:spPr>
            <a:xfrm>
              <a:off x="2727960" y="465951"/>
              <a:ext cx="547370" cy="231140"/>
            </a:xfrm>
            <a:prstGeom prst="rect">
              <a:avLst/>
            </a:prstGeom>
            <a:solidFill>
              <a:srgbClr val="70AD47">
                <a:lumMod val="40000"/>
                <a:lumOff val="60000"/>
              </a:srgbClr>
            </a:solidFill>
          </p:spPr>
          <p:txBody>
            <a:bodyPr wrap="none" rtlCol="0">
              <a:spAutoFit/>
            </a:bodyPr>
            <a:lstStyle/>
            <a:p>
              <a:pPr marL="0" marR="0">
                <a:spcBef>
                  <a:spcPts val="0"/>
                </a:spcBef>
                <a:spcAft>
                  <a:spcPts val="0"/>
                </a:spcAft>
              </a:pPr>
              <a:r>
                <a:rPr lang="en-US" sz="9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Uganda</a:t>
              </a:r>
              <a:endParaRPr lang="en-US" sz="120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71842CCB-BF6B-4863-940D-B4AB4DADC41A}"/>
                </a:ext>
              </a:extLst>
            </p:cNvPr>
            <p:cNvSpPr txBox="1"/>
            <p:nvPr/>
          </p:nvSpPr>
          <p:spPr>
            <a:xfrm>
              <a:off x="5273040" y="2013109"/>
              <a:ext cx="474980" cy="231140"/>
            </a:xfrm>
            <a:prstGeom prst="rect">
              <a:avLst/>
            </a:prstGeom>
            <a:solidFill>
              <a:srgbClr val="70AD47">
                <a:lumMod val="40000"/>
                <a:lumOff val="60000"/>
              </a:srgbClr>
            </a:solidFill>
          </p:spPr>
          <p:txBody>
            <a:bodyPr wrap="none" rtlCol="0">
              <a:spAutoFit/>
            </a:bodyPr>
            <a:lstStyle/>
            <a:p>
              <a:pPr marL="0" marR="0">
                <a:spcBef>
                  <a:spcPts val="0"/>
                </a:spcBef>
                <a:spcAft>
                  <a:spcPts val="0"/>
                </a:spcAft>
              </a:pPr>
              <a:r>
                <a:rPr lang="en-US" sz="9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Kenya</a:t>
              </a:r>
              <a:endParaRPr lang="en-US" sz="120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8F19D297-7790-459E-B0AE-DE77C35B1A06}"/>
                </a:ext>
              </a:extLst>
            </p:cNvPr>
            <p:cNvSpPr txBox="1"/>
            <p:nvPr/>
          </p:nvSpPr>
          <p:spPr>
            <a:xfrm>
              <a:off x="1755271" y="3559969"/>
              <a:ext cx="605155" cy="231140"/>
            </a:xfrm>
            <a:prstGeom prst="rect">
              <a:avLst/>
            </a:prstGeom>
            <a:solidFill>
              <a:srgbClr val="70AD47">
                <a:lumMod val="40000"/>
                <a:lumOff val="60000"/>
              </a:srgbClr>
            </a:solidFill>
          </p:spPr>
          <p:txBody>
            <a:bodyPr wrap="none" rtlCol="0">
              <a:spAutoFit/>
            </a:bodyPr>
            <a:lstStyle/>
            <a:p>
              <a:pPr marL="0" marR="0">
                <a:spcBef>
                  <a:spcPts val="0"/>
                </a:spcBef>
                <a:spcAft>
                  <a:spcPts val="0"/>
                </a:spcAft>
              </a:pPr>
              <a:r>
                <a:rPr lang="en-US" sz="9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Tanzania</a:t>
              </a:r>
              <a:endParaRPr lang="en-US" sz="120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9E22782D-C034-4AFE-BA65-CD60665128DD}"/>
                </a:ext>
              </a:extLst>
            </p:cNvPr>
            <p:cNvSpPr txBox="1"/>
            <p:nvPr/>
          </p:nvSpPr>
          <p:spPr>
            <a:xfrm>
              <a:off x="970411" y="2378869"/>
              <a:ext cx="568325" cy="231140"/>
            </a:xfrm>
            <a:prstGeom prst="rect">
              <a:avLst/>
            </a:prstGeom>
            <a:solidFill>
              <a:srgbClr val="70AD47">
                <a:lumMod val="40000"/>
                <a:lumOff val="60000"/>
              </a:srgbClr>
            </a:solidFill>
          </p:spPr>
          <p:txBody>
            <a:bodyPr wrap="none" rtlCol="0">
              <a:spAutoFit/>
            </a:bodyPr>
            <a:lstStyle/>
            <a:p>
              <a:pPr marL="0" marR="0">
                <a:spcBef>
                  <a:spcPts val="0"/>
                </a:spcBef>
                <a:spcAft>
                  <a:spcPts val="0"/>
                </a:spcAft>
              </a:pPr>
              <a:r>
                <a:rPr lang="en-US" sz="9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Rwanda</a:t>
              </a:r>
              <a:endParaRPr lang="en-US" sz="120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C4CD879-C386-456B-B48D-41550CBAB814}"/>
                </a:ext>
              </a:extLst>
            </p:cNvPr>
            <p:cNvSpPr txBox="1"/>
            <p:nvPr/>
          </p:nvSpPr>
          <p:spPr>
            <a:xfrm>
              <a:off x="718951" y="3333273"/>
              <a:ext cx="614680" cy="231140"/>
            </a:xfrm>
            <a:prstGeom prst="rect">
              <a:avLst/>
            </a:prstGeom>
            <a:solidFill>
              <a:srgbClr val="70AD47">
                <a:lumMod val="40000"/>
                <a:lumOff val="60000"/>
              </a:srgbClr>
            </a:solidFill>
          </p:spPr>
          <p:txBody>
            <a:bodyPr wrap="square" rtlCol="0">
              <a:spAutoFit/>
            </a:bodyPr>
            <a:lstStyle/>
            <a:p>
              <a:pPr marL="0" marR="0">
                <a:spcBef>
                  <a:spcPts val="0"/>
                </a:spcBef>
                <a:spcAft>
                  <a:spcPts val="0"/>
                </a:spcAft>
              </a:pPr>
              <a:r>
                <a:rPr lang="en-US" sz="9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Burundi</a:t>
              </a:r>
              <a:endParaRPr lang="en-US" sz="120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6B94DF46-8FC9-4BB9-A53B-982BDAA8D0E9}"/>
                </a:ext>
              </a:extLst>
            </p:cNvPr>
            <p:cNvSpPr txBox="1"/>
            <p:nvPr/>
          </p:nvSpPr>
          <p:spPr>
            <a:xfrm>
              <a:off x="386342" y="1774508"/>
              <a:ext cx="406400" cy="231140"/>
            </a:xfrm>
            <a:prstGeom prst="rect">
              <a:avLst/>
            </a:prstGeom>
            <a:solidFill>
              <a:srgbClr val="70AD47">
                <a:lumMod val="40000"/>
                <a:lumOff val="60000"/>
              </a:srgbClr>
            </a:solidFill>
          </p:spPr>
          <p:txBody>
            <a:bodyPr wrap="square" rtlCol="0">
              <a:spAutoFit/>
            </a:bodyPr>
            <a:lstStyle/>
            <a:p>
              <a:pPr marL="0" marR="0">
                <a:spcBef>
                  <a:spcPts val="0"/>
                </a:spcBef>
                <a:spcAft>
                  <a:spcPts val="0"/>
                </a:spcAft>
              </a:pPr>
              <a:r>
                <a:rPr lang="en-US" sz="900" b="1" kern="120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DRC</a:t>
              </a:r>
              <a:endParaRPr lang="en-US" sz="1200">
                <a:effectLst/>
                <a:latin typeface="Times New Roman" panose="02020603050405020304" pitchFamily="18" charset="0"/>
                <a:ea typeface="Times New Roman" panose="02020603050405020304" pitchFamily="18" charset="0"/>
              </a:endParaRPr>
            </a:p>
          </p:txBody>
        </p:sp>
      </p:grpSp>
      <p:sp>
        <p:nvSpPr>
          <p:cNvPr id="10" name="TextBox 9">
            <a:extLst>
              <a:ext uri="{FF2B5EF4-FFF2-40B4-BE49-F238E27FC236}">
                <a16:creationId xmlns:a16="http://schemas.microsoft.com/office/drawing/2014/main" id="{12006261-3394-4040-8F6E-274E7A2F1431}"/>
              </a:ext>
            </a:extLst>
          </p:cNvPr>
          <p:cNvSpPr txBox="1"/>
          <p:nvPr/>
        </p:nvSpPr>
        <p:spPr>
          <a:xfrm>
            <a:off x="1708727" y="6107699"/>
            <a:ext cx="9224171" cy="584775"/>
          </a:xfrm>
          <a:prstGeom prst="rect">
            <a:avLst/>
          </a:prstGeom>
          <a:noFill/>
        </p:spPr>
        <p:txBody>
          <a:bodyPr wrap="square">
            <a:spAutoFit/>
          </a:bodyPr>
          <a:lstStyle/>
          <a:p>
            <a:r>
              <a:rPr lang="en-US" sz="1600" i="1" dirty="0">
                <a:effectLst/>
                <a:latin typeface="Times New Roman" panose="02020603050405020304" pitchFamily="18" charset="0"/>
                <a:ea typeface="Calibri" panose="020F0502020204030204" pitchFamily="34" charset="0"/>
              </a:rPr>
              <a:t>Black polyline shows the horizontal extent of LVB. Orange polylines mark the boundaries of the five countries in the basin: Uganda, Kenya, Tanzania, Burundi and Rwanda. Courtesy of Lake Victoria Basin Commission</a:t>
            </a:r>
            <a:endParaRPr lang="en-US" sz="1600" dirty="0"/>
          </a:p>
        </p:txBody>
      </p:sp>
      <p:sp>
        <p:nvSpPr>
          <p:cNvPr id="11" name="TextBox 10">
            <a:extLst>
              <a:ext uri="{FF2B5EF4-FFF2-40B4-BE49-F238E27FC236}">
                <a16:creationId xmlns:a16="http://schemas.microsoft.com/office/drawing/2014/main" id="{8A21CFF0-3A1D-41CF-86A9-0B0AFE2C8663}"/>
              </a:ext>
            </a:extLst>
          </p:cNvPr>
          <p:cNvSpPr txBox="1"/>
          <p:nvPr/>
        </p:nvSpPr>
        <p:spPr>
          <a:xfrm>
            <a:off x="4028423" y="252344"/>
            <a:ext cx="3980770" cy="646331"/>
          </a:xfrm>
          <a:prstGeom prst="rect">
            <a:avLst/>
          </a:prstGeom>
          <a:noFill/>
        </p:spPr>
        <p:txBody>
          <a:bodyPr wrap="none" rtlCol="0">
            <a:spAutoFit/>
          </a:bodyPr>
          <a:lstStyle/>
          <a:p>
            <a:pPr algn="ctr"/>
            <a:r>
              <a:rPr lang="en-US" sz="3600" b="1" i="1" dirty="0">
                <a:effectLst/>
                <a:latin typeface="Times New Roman" panose="02020603050405020304" pitchFamily="18" charset="0"/>
                <a:ea typeface="Calibri" panose="020F0502020204030204" pitchFamily="34" charset="0"/>
              </a:rPr>
              <a:t>Lake Victoria Basin</a:t>
            </a:r>
            <a:endParaRPr lang="en-US" sz="3600" b="1" dirty="0"/>
          </a:p>
        </p:txBody>
      </p:sp>
    </p:spTree>
    <p:extLst>
      <p:ext uri="{BB962C8B-B14F-4D97-AF65-F5344CB8AC3E}">
        <p14:creationId xmlns:p14="http://schemas.microsoft.com/office/powerpoint/2010/main" val="351360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D1A8D-317A-40D5-B2F5-4867EE563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426" y="0"/>
            <a:ext cx="8065148" cy="6858000"/>
          </a:xfrm>
          <a:prstGeom prst="rect">
            <a:avLst/>
          </a:prstGeom>
        </p:spPr>
      </p:pic>
      <p:sp>
        <p:nvSpPr>
          <p:cNvPr id="6" name="TextBox 5">
            <a:extLst>
              <a:ext uri="{FF2B5EF4-FFF2-40B4-BE49-F238E27FC236}">
                <a16:creationId xmlns:a16="http://schemas.microsoft.com/office/drawing/2014/main" id="{F07D3065-3B95-4F53-BFBE-939677BCE02E}"/>
              </a:ext>
            </a:extLst>
          </p:cNvPr>
          <p:cNvSpPr txBox="1"/>
          <p:nvPr/>
        </p:nvSpPr>
        <p:spPr>
          <a:xfrm>
            <a:off x="228600" y="446809"/>
            <a:ext cx="1784784" cy="830997"/>
          </a:xfrm>
          <a:prstGeom prst="rect">
            <a:avLst/>
          </a:prstGeom>
          <a:noFill/>
        </p:spPr>
        <p:txBody>
          <a:bodyPr wrap="none" rtlCol="0">
            <a:spAutoFit/>
          </a:bodyPr>
          <a:lstStyle/>
          <a:p>
            <a:pPr algn="ctr"/>
            <a:r>
              <a:rPr lang="en-US" sz="2400" dirty="0">
                <a:solidFill>
                  <a:schemeClr val="bg1"/>
                </a:solidFill>
              </a:rPr>
              <a:t>VIIRS DNB</a:t>
            </a:r>
          </a:p>
          <a:p>
            <a:pPr algn="ctr"/>
            <a:r>
              <a:rPr lang="en-US" sz="2400" dirty="0">
                <a:solidFill>
                  <a:schemeClr val="bg1"/>
                </a:solidFill>
              </a:rPr>
              <a:t>15 Feb. 2019</a:t>
            </a:r>
          </a:p>
        </p:txBody>
      </p:sp>
    </p:spTree>
    <p:extLst>
      <p:ext uri="{BB962C8B-B14F-4D97-AF65-F5344CB8AC3E}">
        <p14:creationId xmlns:p14="http://schemas.microsoft.com/office/powerpoint/2010/main" val="2140088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2E60AE-52C5-4166-9D9A-6C2C079C7002}"/>
              </a:ext>
            </a:extLst>
          </p:cNvPr>
          <p:cNvSpPr txBox="1"/>
          <p:nvPr/>
        </p:nvSpPr>
        <p:spPr>
          <a:xfrm>
            <a:off x="853786" y="1861756"/>
            <a:ext cx="10484427" cy="3108543"/>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800" dirty="0"/>
              <a:t>What can satellite (imagery, lightning) products provide - to complement or diagnose convection where sparse/absent radars?</a:t>
            </a:r>
          </a:p>
          <a:p>
            <a:pPr marL="285750" indent="-285750">
              <a:buFont typeface="Arial" panose="020B0604020202020204" pitchFamily="34" charset="0"/>
              <a:buChar char="•"/>
            </a:pPr>
            <a:r>
              <a:rPr lang="en-US" sz="2800" dirty="0"/>
              <a:t>What lightning data sets are available and of what data quality</a:t>
            </a:r>
          </a:p>
          <a:p>
            <a:pPr marL="285750" indent="-285750">
              <a:buFont typeface="Arial" panose="020B0604020202020204" pitchFamily="34" charset="0"/>
              <a:buChar char="•"/>
            </a:pPr>
            <a:r>
              <a:rPr lang="en-US" sz="2800" dirty="0"/>
              <a:t>How good/useful is global NWP? Short-range NWP?</a:t>
            </a:r>
          </a:p>
          <a:p>
            <a:pPr marL="285750" indent="-285750">
              <a:buFont typeface="Arial" panose="020B0604020202020204" pitchFamily="34" charset="0"/>
              <a:buChar char="•"/>
            </a:pPr>
            <a:r>
              <a:rPr lang="en-US" sz="2800" dirty="0"/>
              <a:t>MTG 4D Data Cube – Expectations for higher spatial, spectral, temporal resolution over East Africa? IRS - 6 </a:t>
            </a:r>
            <a:r>
              <a:rPr lang="en-US" sz="2800" dirty="0" err="1"/>
              <a:t>hr</a:t>
            </a:r>
            <a:r>
              <a:rPr lang="en-US" sz="2800" dirty="0"/>
              <a:t>, FCI - 10 min, LI – 30 s</a:t>
            </a:r>
          </a:p>
          <a:p>
            <a:pPr marL="285750" indent="-285750">
              <a:buFont typeface="Arial" panose="020B0604020202020204" pitchFamily="34" charset="0"/>
              <a:buChar char="•"/>
            </a:pPr>
            <a:r>
              <a:rPr lang="en-US" sz="2800" dirty="0"/>
              <a:t>Lessons learned from Highway Project</a:t>
            </a:r>
          </a:p>
        </p:txBody>
      </p:sp>
      <p:sp>
        <p:nvSpPr>
          <p:cNvPr id="3" name="Title 1">
            <a:extLst>
              <a:ext uri="{FF2B5EF4-FFF2-40B4-BE49-F238E27FC236}">
                <a16:creationId xmlns:a16="http://schemas.microsoft.com/office/drawing/2014/main" id="{C6FBA943-10A8-4AB5-A128-2B65983D362B}"/>
              </a:ext>
            </a:extLst>
          </p:cNvPr>
          <p:cNvSpPr>
            <a:spLocks noGrp="1"/>
          </p:cNvSpPr>
          <p:nvPr>
            <p:ph type="title"/>
          </p:nvPr>
        </p:nvSpPr>
        <p:spPr>
          <a:xfrm>
            <a:off x="1981200" y="159881"/>
            <a:ext cx="8229600" cy="1143000"/>
          </a:xfrm>
        </p:spPr>
        <p:txBody>
          <a:bodyPr>
            <a:normAutofit fontScale="90000"/>
          </a:bodyPr>
          <a:lstStyle/>
          <a:p>
            <a:r>
              <a:rPr lang="fr-CH" dirty="0"/>
              <a:t>Questions: Research and Applications</a:t>
            </a:r>
            <a:endParaRPr lang="en-US" dirty="0"/>
          </a:p>
        </p:txBody>
      </p:sp>
      <p:sp>
        <p:nvSpPr>
          <p:cNvPr id="2" name="TextBox 1">
            <a:extLst>
              <a:ext uri="{FF2B5EF4-FFF2-40B4-BE49-F238E27FC236}">
                <a16:creationId xmlns:a16="http://schemas.microsoft.com/office/drawing/2014/main" id="{C0648E88-5180-48F6-8F0A-409DB02FA760}"/>
              </a:ext>
            </a:extLst>
          </p:cNvPr>
          <p:cNvSpPr txBox="1"/>
          <p:nvPr/>
        </p:nvSpPr>
        <p:spPr>
          <a:xfrm>
            <a:off x="0" y="5937031"/>
            <a:ext cx="12192000" cy="646331"/>
          </a:xfrm>
          <a:prstGeom prst="rect">
            <a:avLst/>
          </a:prstGeom>
          <a:solidFill>
            <a:srgbClr val="FFFF00"/>
          </a:solidFill>
        </p:spPr>
        <p:txBody>
          <a:bodyPr wrap="square" rtlCol="0">
            <a:spAutoFit/>
          </a:bodyPr>
          <a:lstStyle/>
          <a:p>
            <a:pPr algn="ctr"/>
            <a:r>
              <a:rPr lang="en-US" dirty="0"/>
              <a:t>These questions are relevant to the global observing system and the operational use of MTG and the new generation GEO-Ring</a:t>
            </a:r>
          </a:p>
          <a:p>
            <a:pPr algn="ctr"/>
            <a:r>
              <a:rPr lang="en-US" i="1" dirty="0"/>
              <a:t>(Multispectral imagers, Lightning Imagers, Infrared Sounders) </a:t>
            </a:r>
          </a:p>
        </p:txBody>
      </p:sp>
    </p:spTree>
    <p:extLst>
      <p:ext uri="{BB962C8B-B14F-4D97-AF65-F5344CB8AC3E}">
        <p14:creationId xmlns:p14="http://schemas.microsoft.com/office/powerpoint/2010/main" val="203219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8C32481-9EA5-45E3-9A10-440426A65E77}"/>
              </a:ext>
            </a:extLst>
          </p:cNvPr>
          <p:cNvGrpSpPr>
            <a:grpSpLocks noChangeAspect="1"/>
          </p:cNvGrpSpPr>
          <p:nvPr/>
        </p:nvGrpSpPr>
        <p:grpSpPr>
          <a:xfrm>
            <a:off x="5261648" y="51371"/>
            <a:ext cx="6833370" cy="6806629"/>
            <a:chOff x="0" y="0"/>
            <a:chExt cx="5954387" cy="6028062"/>
          </a:xfrm>
        </p:grpSpPr>
        <p:grpSp>
          <p:nvGrpSpPr>
            <p:cNvPr id="3" name="Group 2">
              <a:extLst>
                <a:ext uri="{FF2B5EF4-FFF2-40B4-BE49-F238E27FC236}">
                  <a16:creationId xmlns:a16="http://schemas.microsoft.com/office/drawing/2014/main" id="{EEE2B747-F964-4D1B-ADE2-59653E90A00E}"/>
                </a:ext>
              </a:extLst>
            </p:cNvPr>
            <p:cNvGrpSpPr/>
            <p:nvPr/>
          </p:nvGrpSpPr>
          <p:grpSpPr>
            <a:xfrm>
              <a:off x="0" y="0"/>
              <a:ext cx="5954387" cy="5559456"/>
              <a:chOff x="0" y="0"/>
              <a:chExt cx="5954387" cy="5559456"/>
            </a:xfrm>
          </p:grpSpPr>
          <p:grpSp>
            <p:nvGrpSpPr>
              <p:cNvPr id="6" name="Group 5">
                <a:extLst>
                  <a:ext uri="{FF2B5EF4-FFF2-40B4-BE49-F238E27FC236}">
                    <a16:creationId xmlns:a16="http://schemas.microsoft.com/office/drawing/2014/main" id="{A9ED4098-F4D5-4A1C-9BB2-F780668D6AF0}"/>
                  </a:ext>
                </a:extLst>
              </p:cNvPr>
              <p:cNvGrpSpPr/>
              <p:nvPr/>
            </p:nvGrpSpPr>
            <p:grpSpPr>
              <a:xfrm>
                <a:off x="3740" y="1747"/>
                <a:ext cx="2926080" cy="2834705"/>
                <a:chOff x="3740" y="1747"/>
                <a:chExt cx="2926080" cy="2834640"/>
              </a:xfrm>
            </p:grpSpPr>
            <p:pic>
              <p:nvPicPr>
                <p:cNvPr id="36" name="Picture 35">
                  <a:extLst>
                    <a:ext uri="{FF2B5EF4-FFF2-40B4-BE49-F238E27FC236}">
                      <a16:creationId xmlns:a16="http://schemas.microsoft.com/office/drawing/2014/main" id="{1594640A-20B3-455F-A1F2-E113891D5DDC}"/>
                    </a:ext>
                  </a:extLst>
                </p:cNvPr>
                <p:cNvPicPr/>
                <p:nvPr/>
              </p:nvPicPr>
              <p:blipFill rotWithShape="1">
                <a:blip r:embed="rId3" cstate="print">
                  <a:extLst>
                    <a:ext uri="{28A0092B-C50C-407E-A947-70E740481C1C}">
                      <a14:useLocalDpi xmlns:a14="http://schemas.microsoft.com/office/drawing/2010/main" val="0"/>
                    </a:ext>
                  </a:extLst>
                </a:blip>
                <a:srcRect t="12659" r="6293"/>
                <a:stretch/>
              </p:blipFill>
              <p:spPr bwMode="auto">
                <a:xfrm>
                  <a:off x="3740" y="1747"/>
                  <a:ext cx="2926080" cy="2834640"/>
                </a:xfrm>
                <a:prstGeom prst="rect">
                  <a:avLst/>
                </a:prstGeom>
                <a:ln>
                  <a:noFill/>
                </a:ln>
                <a:extLst>
                  <a:ext uri="{53640926-AAD7-44D8-BBD7-CCE9431645EC}">
                    <a14:shadowObscured xmlns:a14="http://schemas.microsoft.com/office/drawing/2010/main"/>
                  </a:ext>
                </a:extLst>
              </p:spPr>
            </p:pic>
            <p:grpSp>
              <p:nvGrpSpPr>
                <p:cNvPr id="37" name="Group 36">
                  <a:extLst>
                    <a:ext uri="{FF2B5EF4-FFF2-40B4-BE49-F238E27FC236}">
                      <a16:creationId xmlns:a16="http://schemas.microsoft.com/office/drawing/2014/main" id="{CC4777D7-DAD2-42AC-9870-1609CEC3434B}"/>
                    </a:ext>
                  </a:extLst>
                </p:cNvPr>
                <p:cNvGrpSpPr/>
                <p:nvPr/>
              </p:nvGrpSpPr>
              <p:grpSpPr>
                <a:xfrm>
                  <a:off x="66381" y="74438"/>
                  <a:ext cx="2790664" cy="2362340"/>
                  <a:chOff x="66381" y="74438"/>
                  <a:chExt cx="2790664" cy="2362340"/>
                </a:xfrm>
              </p:grpSpPr>
              <p:cxnSp>
                <p:nvCxnSpPr>
                  <p:cNvPr id="38" name="Straight Arrow Connector 37">
                    <a:extLst>
                      <a:ext uri="{FF2B5EF4-FFF2-40B4-BE49-F238E27FC236}">
                        <a16:creationId xmlns:a16="http://schemas.microsoft.com/office/drawing/2014/main" id="{55D602C0-2B82-4EF5-8F6B-71F1F4450B64}"/>
                      </a:ext>
                    </a:extLst>
                  </p:cNvPr>
                  <p:cNvCxnSpPr/>
                  <p:nvPr/>
                </p:nvCxnSpPr>
                <p:spPr>
                  <a:xfrm>
                    <a:off x="697648" y="764186"/>
                    <a:ext cx="180340" cy="215900"/>
                  </a:xfrm>
                  <a:prstGeom prst="straightConnector1">
                    <a:avLst/>
                  </a:prstGeom>
                  <a:noFill/>
                  <a:ln w="15875" cap="flat" cmpd="sng" algn="ctr">
                    <a:solidFill>
                      <a:sysClr val="window" lastClr="FFFFFF"/>
                    </a:solidFill>
                    <a:prstDash val="solid"/>
                    <a:miter lim="800000"/>
                    <a:tailEnd type="triangle"/>
                  </a:ln>
                  <a:effectLst/>
                </p:spPr>
              </p:cxnSp>
              <p:cxnSp>
                <p:nvCxnSpPr>
                  <p:cNvPr id="39" name="Straight Arrow Connector 38">
                    <a:extLst>
                      <a:ext uri="{FF2B5EF4-FFF2-40B4-BE49-F238E27FC236}">
                        <a16:creationId xmlns:a16="http://schemas.microsoft.com/office/drawing/2014/main" id="{E007FB6D-CD8E-4535-8C81-4A6A8C8F5859}"/>
                      </a:ext>
                    </a:extLst>
                  </p:cNvPr>
                  <p:cNvCxnSpPr/>
                  <p:nvPr/>
                </p:nvCxnSpPr>
                <p:spPr>
                  <a:xfrm>
                    <a:off x="1375611" y="510821"/>
                    <a:ext cx="80645" cy="253365"/>
                  </a:xfrm>
                  <a:prstGeom prst="straightConnector1">
                    <a:avLst/>
                  </a:prstGeom>
                  <a:noFill/>
                  <a:ln w="15875" cap="flat" cmpd="sng" algn="ctr">
                    <a:solidFill>
                      <a:sysClr val="window" lastClr="FFFFFF"/>
                    </a:solidFill>
                    <a:prstDash val="solid"/>
                    <a:miter lim="800000"/>
                    <a:tailEnd type="triangle"/>
                  </a:ln>
                  <a:effectLst/>
                </p:spPr>
              </p:cxnSp>
              <p:sp>
                <p:nvSpPr>
                  <p:cNvPr id="40" name="Text Box 37324">
                    <a:extLst>
                      <a:ext uri="{FF2B5EF4-FFF2-40B4-BE49-F238E27FC236}">
                        <a16:creationId xmlns:a16="http://schemas.microsoft.com/office/drawing/2014/main" id="{ED233798-20DB-4B9C-BE41-41A8E7E9AFB2}"/>
                      </a:ext>
                    </a:extLst>
                  </p:cNvPr>
                  <p:cNvSpPr txBox="1"/>
                  <p:nvPr/>
                </p:nvSpPr>
                <p:spPr>
                  <a:xfrm>
                    <a:off x="66381" y="74438"/>
                    <a:ext cx="2686602" cy="319012"/>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100" kern="1200">
                        <a:solidFill>
                          <a:srgbClr val="FFFFFF"/>
                        </a:solidFill>
                        <a:effectLst/>
                        <a:latin typeface="Calibri" panose="020F0502020204030204" pitchFamily="34" charset="0"/>
                        <a:ea typeface="Calibri" panose="020F0502020204030204" pitchFamily="34" charset="0"/>
                      </a:rPr>
                      <a:t>a)Gust front      9 Oct 2019       01:56 UTC </a:t>
                    </a:r>
                    <a:endParaRPr lang="en-US" sz="1100">
                      <a:effectLst/>
                      <a:latin typeface="Calibri" panose="020F0502020204030204" pitchFamily="34" charset="0"/>
                      <a:ea typeface="Calibri" panose="020F0502020204030204" pitchFamily="34" charset="0"/>
                    </a:endParaRPr>
                  </a:p>
                </p:txBody>
              </p:sp>
              <p:sp>
                <p:nvSpPr>
                  <p:cNvPr id="41" name="Text Box 37313">
                    <a:extLst>
                      <a:ext uri="{FF2B5EF4-FFF2-40B4-BE49-F238E27FC236}">
                        <a16:creationId xmlns:a16="http://schemas.microsoft.com/office/drawing/2014/main" id="{2E89D088-21B3-4FCB-8928-4711C7617B21}"/>
                      </a:ext>
                    </a:extLst>
                  </p:cNvPr>
                  <p:cNvSpPr txBox="1"/>
                  <p:nvPr/>
                </p:nvSpPr>
                <p:spPr>
                  <a:xfrm>
                    <a:off x="2349912" y="2178086"/>
                    <a:ext cx="507133" cy="258692"/>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nSpc>
                        <a:spcPct val="106000"/>
                      </a:lnSpc>
                      <a:spcBef>
                        <a:spcPts val="0"/>
                      </a:spcBef>
                      <a:spcAft>
                        <a:spcPts val="800"/>
                      </a:spcAft>
                    </a:pPr>
                    <a:r>
                      <a:rPr lang="en-US" sz="900" kern="120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50 km</a:t>
                    </a:r>
                    <a:endParaRPr lang="en-US" sz="1200">
                      <a:effectLst/>
                      <a:latin typeface="Times New Roman" panose="02020603050405020304" pitchFamily="18" charset="0"/>
                      <a:ea typeface="Calibri" panose="020F0502020204030204" pitchFamily="34" charset="0"/>
                    </a:endParaRPr>
                  </a:p>
                </p:txBody>
              </p:sp>
              <p:sp>
                <p:nvSpPr>
                  <p:cNvPr id="42" name="Plus 37757">
                    <a:extLst>
                      <a:ext uri="{FF2B5EF4-FFF2-40B4-BE49-F238E27FC236}">
                        <a16:creationId xmlns:a16="http://schemas.microsoft.com/office/drawing/2014/main" id="{6944C8B7-EDA0-4741-94AE-652CD80C03B8}"/>
                      </a:ext>
                    </a:extLst>
                  </p:cNvPr>
                  <p:cNvSpPr/>
                  <p:nvPr/>
                </p:nvSpPr>
                <p:spPr>
                  <a:xfrm>
                    <a:off x="1973210" y="1708907"/>
                    <a:ext cx="123190" cy="118745"/>
                  </a:xfrm>
                  <a:prstGeom prst="mathPlus">
                    <a:avLst/>
                  </a:prstGeom>
                  <a:solidFill>
                    <a:srgbClr val="FF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7" name="Group 6">
                <a:extLst>
                  <a:ext uri="{FF2B5EF4-FFF2-40B4-BE49-F238E27FC236}">
                    <a16:creationId xmlns:a16="http://schemas.microsoft.com/office/drawing/2014/main" id="{CAF4E35A-9E8A-47FA-A64D-D2FEC1FAD247}"/>
                  </a:ext>
                </a:extLst>
              </p:cNvPr>
              <p:cNvGrpSpPr/>
              <p:nvPr/>
            </p:nvGrpSpPr>
            <p:grpSpPr>
              <a:xfrm>
                <a:off x="2915992" y="0"/>
                <a:ext cx="2968625" cy="2834705"/>
                <a:chOff x="2915992" y="0"/>
                <a:chExt cx="2968625" cy="2834640"/>
              </a:xfrm>
            </p:grpSpPr>
            <p:pic>
              <p:nvPicPr>
                <p:cNvPr id="28" name="Picture 27">
                  <a:extLst>
                    <a:ext uri="{FF2B5EF4-FFF2-40B4-BE49-F238E27FC236}">
                      <a16:creationId xmlns:a16="http://schemas.microsoft.com/office/drawing/2014/main" id="{3A276752-B61C-4468-94D8-7499F48970CA}"/>
                    </a:ext>
                  </a:extLst>
                </p:cNvPr>
                <p:cNvPicPr/>
                <p:nvPr/>
              </p:nvPicPr>
              <p:blipFill rotWithShape="1">
                <a:blip r:embed="rId4" cstate="print">
                  <a:extLst>
                    <a:ext uri="{28A0092B-C50C-407E-A947-70E740481C1C}">
                      <a14:useLocalDpi xmlns:a14="http://schemas.microsoft.com/office/drawing/2010/main" val="0"/>
                    </a:ext>
                  </a:extLst>
                </a:blip>
                <a:srcRect t="12659" r="6250"/>
                <a:stretch/>
              </p:blipFill>
              <p:spPr bwMode="auto">
                <a:xfrm>
                  <a:off x="2944327" y="0"/>
                  <a:ext cx="2926080" cy="2834640"/>
                </a:xfrm>
                <a:prstGeom prst="rect">
                  <a:avLst/>
                </a:prstGeom>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7EA7ECC1-8286-4D05-B444-66DE09DFA7D3}"/>
                    </a:ext>
                  </a:extLst>
                </p:cNvPr>
                <p:cNvGrpSpPr/>
                <p:nvPr/>
              </p:nvGrpSpPr>
              <p:grpSpPr>
                <a:xfrm>
                  <a:off x="2915992" y="67443"/>
                  <a:ext cx="2968625" cy="1742377"/>
                  <a:chOff x="2915992" y="67443"/>
                  <a:chExt cx="2968625" cy="1742377"/>
                </a:xfrm>
              </p:grpSpPr>
              <p:cxnSp>
                <p:nvCxnSpPr>
                  <p:cNvPr id="30" name="Straight Arrow Connector 29">
                    <a:extLst>
                      <a:ext uri="{FF2B5EF4-FFF2-40B4-BE49-F238E27FC236}">
                        <a16:creationId xmlns:a16="http://schemas.microsoft.com/office/drawing/2014/main" id="{C6D6B424-2C70-4084-A876-027F09719CD9}"/>
                      </a:ext>
                    </a:extLst>
                  </p:cNvPr>
                  <p:cNvCxnSpPr>
                    <a:cxnSpLocks/>
                  </p:cNvCxnSpPr>
                  <p:nvPr/>
                </p:nvCxnSpPr>
                <p:spPr>
                  <a:xfrm flipH="1">
                    <a:off x="3941670" y="730176"/>
                    <a:ext cx="52490" cy="223764"/>
                  </a:xfrm>
                  <a:prstGeom prst="straightConnector1">
                    <a:avLst/>
                  </a:prstGeom>
                  <a:noFill/>
                  <a:ln w="15875" cap="flat" cmpd="sng" algn="ctr">
                    <a:solidFill>
                      <a:sysClr val="window" lastClr="FFFFFF"/>
                    </a:solidFill>
                    <a:prstDash val="solid"/>
                    <a:miter lim="800000"/>
                    <a:tailEnd type="triangle"/>
                  </a:ln>
                  <a:effectLst/>
                </p:spPr>
              </p:cxnSp>
              <p:sp>
                <p:nvSpPr>
                  <p:cNvPr id="31" name="Text Box 37320">
                    <a:extLst>
                      <a:ext uri="{FF2B5EF4-FFF2-40B4-BE49-F238E27FC236}">
                        <a16:creationId xmlns:a16="http://schemas.microsoft.com/office/drawing/2014/main" id="{230E56EF-A5AE-419F-889A-B74AEE695AD7}"/>
                      </a:ext>
                    </a:extLst>
                  </p:cNvPr>
                  <p:cNvSpPr txBox="1"/>
                  <p:nvPr/>
                </p:nvSpPr>
                <p:spPr>
                  <a:xfrm rot="1724761">
                    <a:off x="4130639" y="506107"/>
                    <a:ext cx="1102638" cy="36696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6000"/>
                      </a:lnSpc>
                      <a:spcBef>
                        <a:spcPts val="0"/>
                      </a:spcBef>
                      <a:spcAft>
                        <a:spcPts val="800"/>
                      </a:spcAft>
                    </a:pPr>
                    <a:r>
                      <a:rPr lang="en-US" sz="9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Ukerewe</a:t>
                    </a:r>
                    <a:r>
                      <a:rPr lang="en-US" sz="900" b="1"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Island</a:t>
                    </a:r>
                    <a:endParaRPr lang="en-US" sz="1200">
                      <a:effectLst/>
                      <a:latin typeface="Times New Roman" panose="02020603050405020304" pitchFamily="18" charset="0"/>
                      <a:ea typeface="Calibri" panose="020F0502020204030204" pitchFamily="34" charset="0"/>
                    </a:endParaRPr>
                  </a:p>
                  <a:p>
                    <a:pPr marL="0" marR="0">
                      <a:lnSpc>
                        <a:spcPct val="106000"/>
                      </a:lnSpc>
                      <a:spcBef>
                        <a:spcPts val="0"/>
                      </a:spcBef>
                      <a:spcAft>
                        <a:spcPts val="800"/>
                      </a:spcAft>
                    </a:pPr>
                    <a:r>
                      <a:rPr lang="en-US" sz="9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a:effectLst/>
                      <a:latin typeface="Times New Roman" panose="02020603050405020304" pitchFamily="18" charset="0"/>
                      <a:ea typeface="Calibri" panose="020F0502020204030204" pitchFamily="34" charset="0"/>
                    </a:endParaRPr>
                  </a:p>
                </p:txBody>
              </p:sp>
              <p:sp>
                <p:nvSpPr>
                  <p:cNvPr id="32" name="Plus 37763">
                    <a:extLst>
                      <a:ext uri="{FF2B5EF4-FFF2-40B4-BE49-F238E27FC236}">
                        <a16:creationId xmlns:a16="http://schemas.microsoft.com/office/drawing/2014/main" id="{D48E14BE-5E04-480C-B568-EE9E3E8CF113}"/>
                      </a:ext>
                    </a:extLst>
                  </p:cNvPr>
                  <p:cNvSpPr/>
                  <p:nvPr/>
                </p:nvSpPr>
                <p:spPr>
                  <a:xfrm>
                    <a:off x="4374116" y="1679807"/>
                    <a:ext cx="134906" cy="130013"/>
                  </a:xfrm>
                  <a:prstGeom prst="mathPlus">
                    <a:avLst/>
                  </a:prstGeom>
                  <a:solidFill>
                    <a:srgbClr val="FF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3" name="TextBox 32">
                    <a:extLst>
                      <a:ext uri="{FF2B5EF4-FFF2-40B4-BE49-F238E27FC236}">
                        <a16:creationId xmlns:a16="http://schemas.microsoft.com/office/drawing/2014/main" id="{DA6E9689-BB1C-406D-A793-15299796CC86}"/>
                      </a:ext>
                    </a:extLst>
                  </p:cNvPr>
                  <p:cNvSpPr txBox="1"/>
                  <p:nvPr/>
                </p:nvSpPr>
                <p:spPr>
                  <a:xfrm>
                    <a:off x="2915992" y="67443"/>
                    <a:ext cx="2968625" cy="275584"/>
                  </a:xfrm>
                  <a:prstGeom prst="rect">
                    <a:avLst/>
                  </a:prstGeom>
                  <a:noFill/>
                </p:spPr>
                <p:txBody>
                  <a:bodyPr wrap="square" rtlCol="0">
                    <a:noAutofit/>
                  </a:bodyPr>
                  <a:lstStyle/>
                  <a:p>
                    <a:pPr marL="0" marR="0">
                      <a:lnSpc>
                        <a:spcPct val="107000"/>
                      </a:lnSpc>
                      <a:spcBef>
                        <a:spcPts val="0"/>
                      </a:spcBef>
                      <a:spcAft>
                        <a:spcPts val="0"/>
                      </a:spcAft>
                    </a:pPr>
                    <a:r>
                      <a:rPr lang="en-US" sz="11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 Land Breeze front  18 Oct 2019  03:01 UTC </a:t>
                    </a:r>
                    <a:endParaRPr lang="en-US" sz="1200">
                      <a:effectLst/>
                      <a:latin typeface="Times New Roman" panose="02020603050405020304" pitchFamily="18" charset="0"/>
                      <a:ea typeface="Calibri" panose="020F0502020204030204" pitchFamily="34" charset="0"/>
                    </a:endParaRPr>
                  </a:p>
                </p:txBody>
              </p:sp>
              <p:cxnSp>
                <p:nvCxnSpPr>
                  <p:cNvPr id="34" name="Straight Arrow Connector 33">
                    <a:extLst>
                      <a:ext uri="{FF2B5EF4-FFF2-40B4-BE49-F238E27FC236}">
                        <a16:creationId xmlns:a16="http://schemas.microsoft.com/office/drawing/2014/main" id="{4719BF52-9A7A-4F4A-AE95-DE25D934F90B}"/>
                      </a:ext>
                    </a:extLst>
                  </p:cNvPr>
                  <p:cNvCxnSpPr>
                    <a:cxnSpLocks/>
                  </p:cNvCxnSpPr>
                  <p:nvPr/>
                </p:nvCxnSpPr>
                <p:spPr>
                  <a:xfrm flipH="1">
                    <a:off x="4381123" y="880115"/>
                    <a:ext cx="52490" cy="223764"/>
                  </a:xfrm>
                  <a:prstGeom prst="straightConnector1">
                    <a:avLst/>
                  </a:prstGeom>
                  <a:noFill/>
                  <a:ln w="15875" cap="flat" cmpd="sng" algn="ctr">
                    <a:solidFill>
                      <a:sysClr val="window" lastClr="FFFFFF"/>
                    </a:solidFill>
                    <a:prstDash val="solid"/>
                    <a:miter lim="800000"/>
                    <a:tailEnd type="triangle"/>
                  </a:ln>
                  <a:effectLst/>
                </p:spPr>
              </p:cxnSp>
              <p:sp>
                <p:nvSpPr>
                  <p:cNvPr id="35" name="Text Box 37314">
                    <a:extLst>
                      <a:ext uri="{FF2B5EF4-FFF2-40B4-BE49-F238E27FC236}">
                        <a16:creationId xmlns:a16="http://schemas.microsoft.com/office/drawing/2014/main" id="{EBE97F0A-AC6A-409D-A506-760613138351}"/>
                      </a:ext>
                    </a:extLst>
                  </p:cNvPr>
                  <p:cNvSpPr txBox="1"/>
                  <p:nvPr/>
                </p:nvSpPr>
                <p:spPr>
                  <a:xfrm>
                    <a:off x="5317885" y="1385330"/>
                    <a:ext cx="507133" cy="23884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nSpc>
                        <a:spcPct val="106000"/>
                      </a:lnSpc>
                      <a:spcBef>
                        <a:spcPts val="0"/>
                      </a:spcBef>
                      <a:spcAft>
                        <a:spcPts val="800"/>
                      </a:spcAft>
                    </a:pPr>
                    <a:r>
                      <a:rPr lang="en-US" sz="900" kern="120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50 km</a:t>
                    </a:r>
                    <a:endParaRPr lang="en-US" sz="1200">
                      <a:effectLst/>
                      <a:latin typeface="Times New Roman" panose="02020603050405020304" pitchFamily="18" charset="0"/>
                      <a:ea typeface="Calibri" panose="020F0502020204030204" pitchFamily="34" charset="0"/>
                    </a:endParaRPr>
                  </a:p>
                </p:txBody>
              </p:sp>
            </p:grpSp>
          </p:grpSp>
          <p:grpSp>
            <p:nvGrpSpPr>
              <p:cNvPr id="8" name="Group 7">
                <a:extLst>
                  <a:ext uri="{FF2B5EF4-FFF2-40B4-BE49-F238E27FC236}">
                    <a16:creationId xmlns:a16="http://schemas.microsoft.com/office/drawing/2014/main" id="{0F43098C-53F3-4095-A8FC-089784AE19A3}"/>
                  </a:ext>
                </a:extLst>
              </p:cNvPr>
              <p:cNvGrpSpPr/>
              <p:nvPr/>
            </p:nvGrpSpPr>
            <p:grpSpPr>
              <a:xfrm>
                <a:off x="0" y="2724751"/>
                <a:ext cx="2929820" cy="2834705"/>
                <a:chOff x="0" y="2724751"/>
                <a:chExt cx="2929820" cy="2834640"/>
              </a:xfrm>
            </p:grpSpPr>
            <p:pic>
              <p:nvPicPr>
                <p:cNvPr id="19" name="Picture 18">
                  <a:extLst>
                    <a:ext uri="{FF2B5EF4-FFF2-40B4-BE49-F238E27FC236}">
                      <a16:creationId xmlns:a16="http://schemas.microsoft.com/office/drawing/2014/main" id="{47FCB186-8001-4F1E-91D6-4603D3EF7FF1}"/>
                    </a:ext>
                  </a:extLst>
                </p:cNvPr>
                <p:cNvPicPr/>
                <p:nvPr/>
              </p:nvPicPr>
              <p:blipFill rotWithShape="1">
                <a:blip r:embed="rId5" cstate="print">
                  <a:extLst>
                    <a:ext uri="{28A0092B-C50C-407E-A947-70E740481C1C}">
                      <a14:useLocalDpi xmlns:a14="http://schemas.microsoft.com/office/drawing/2010/main" val="0"/>
                    </a:ext>
                  </a:extLst>
                </a:blip>
                <a:srcRect t="12351" r="6423"/>
                <a:stretch/>
              </p:blipFill>
              <p:spPr bwMode="auto">
                <a:xfrm>
                  <a:off x="13265" y="2724751"/>
                  <a:ext cx="2916555" cy="2834640"/>
                </a:xfrm>
                <a:prstGeom prst="rect">
                  <a:avLst/>
                </a:prstGeom>
                <a:ln>
                  <a:noFill/>
                </a:ln>
                <a:extLst>
                  <a:ext uri="{53640926-AAD7-44D8-BBD7-CCE9431645EC}">
                    <a14:shadowObscured xmlns:a14="http://schemas.microsoft.com/office/drawing/2010/main"/>
                  </a:ext>
                </a:extLst>
              </p:spPr>
            </p:pic>
            <p:grpSp>
              <p:nvGrpSpPr>
                <p:cNvPr id="20" name="Group 19">
                  <a:extLst>
                    <a:ext uri="{FF2B5EF4-FFF2-40B4-BE49-F238E27FC236}">
                      <a16:creationId xmlns:a16="http://schemas.microsoft.com/office/drawing/2014/main" id="{5465C1B3-4051-4214-9CDA-08E7A9CD5305}"/>
                    </a:ext>
                  </a:extLst>
                </p:cNvPr>
                <p:cNvGrpSpPr/>
                <p:nvPr/>
              </p:nvGrpSpPr>
              <p:grpSpPr>
                <a:xfrm>
                  <a:off x="0" y="2819722"/>
                  <a:ext cx="2773643" cy="2171294"/>
                  <a:chOff x="0" y="2819722"/>
                  <a:chExt cx="2773643" cy="2171294"/>
                </a:xfrm>
              </p:grpSpPr>
              <p:sp>
                <p:nvSpPr>
                  <p:cNvPr id="21" name="Text Box 37334">
                    <a:extLst>
                      <a:ext uri="{FF2B5EF4-FFF2-40B4-BE49-F238E27FC236}">
                        <a16:creationId xmlns:a16="http://schemas.microsoft.com/office/drawing/2014/main" id="{0ABA2A6F-11CD-4FB1-B30F-6A57BDA72059}"/>
                      </a:ext>
                    </a:extLst>
                  </p:cNvPr>
                  <p:cNvSpPr txBox="1"/>
                  <p:nvPr/>
                </p:nvSpPr>
                <p:spPr>
                  <a:xfrm>
                    <a:off x="0" y="2819722"/>
                    <a:ext cx="2773643" cy="254234"/>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1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 Gravity waves    1 Oct 2019    01:01 UTC</a:t>
                    </a:r>
                    <a:endParaRPr lang="en-US" sz="1200" dirty="0">
                      <a:effectLst/>
                      <a:latin typeface="Times New Roman" panose="02020603050405020304" pitchFamily="18" charset="0"/>
                      <a:ea typeface="Calibri" panose="020F0502020204030204" pitchFamily="34" charset="0"/>
                    </a:endParaRPr>
                  </a:p>
                </p:txBody>
              </p:sp>
              <p:cxnSp>
                <p:nvCxnSpPr>
                  <p:cNvPr id="22" name="Straight Arrow Connector 21">
                    <a:extLst>
                      <a:ext uri="{FF2B5EF4-FFF2-40B4-BE49-F238E27FC236}">
                        <a16:creationId xmlns:a16="http://schemas.microsoft.com/office/drawing/2014/main" id="{538105A7-70DD-4D9C-9321-0FEC0F1D7ACA}"/>
                      </a:ext>
                    </a:extLst>
                  </p:cNvPr>
                  <p:cNvCxnSpPr/>
                  <p:nvPr/>
                </p:nvCxnSpPr>
                <p:spPr>
                  <a:xfrm flipH="1">
                    <a:off x="2152994" y="3988250"/>
                    <a:ext cx="266678" cy="0"/>
                  </a:xfrm>
                  <a:prstGeom prst="straightConnector1">
                    <a:avLst/>
                  </a:prstGeom>
                  <a:noFill/>
                  <a:ln w="15875" cap="flat" cmpd="sng" algn="ctr">
                    <a:solidFill>
                      <a:sysClr val="window" lastClr="FFFFFF"/>
                    </a:solidFill>
                    <a:prstDash val="solid"/>
                    <a:miter lim="800000"/>
                    <a:tailEnd type="triangle"/>
                  </a:ln>
                  <a:effectLst/>
                </p:spPr>
              </p:cxnSp>
              <p:cxnSp>
                <p:nvCxnSpPr>
                  <p:cNvPr id="23" name="Straight Arrow Connector 22">
                    <a:extLst>
                      <a:ext uri="{FF2B5EF4-FFF2-40B4-BE49-F238E27FC236}">
                        <a16:creationId xmlns:a16="http://schemas.microsoft.com/office/drawing/2014/main" id="{01D3A3D7-18F4-4C94-B66A-4B4A0DEA2B82}"/>
                      </a:ext>
                    </a:extLst>
                  </p:cNvPr>
                  <p:cNvCxnSpPr/>
                  <p:nvPr/>
                </p:nvCxnSpPr>
                <p:spPr>
                  <a:xfrm flipH="1" flipV="1">
                    <a:off x="2124421" y="4223137"/>
                    <a:ext cx="257154" cy="38081"/>
                  </a:xfrm>
                  <a:prstGeom prst="straightConnector1">
                    <a:avLst/>
                  </a:prstGeom>
                  <a:noFill/>
                  <a:ln w="15875" cap="flat" cmpd="sng" algn="ctr">
                    <a:solidFill>
                      <a:sysClr val="window" lastClr="FFFFFF"/>
                    </a:solidFill>
                    <a:prstDash val="solid"/>
                    <a:miter lim="800000"/>
                    <a:tailEnd type="triangle"/>
                  </a:ln>
                  <a:effectLst/>
                </p:spPr>
              </p:cxnSp>
              <p:cxnSp>
                <p:nvCxnSpPr>
                  <p:cNvPr id="24" name="Straight Arrow Connector 23">
                    <a:extLst>
                      <a:ext uri="{FF2B5EF4-FFF2-40B4-BE49-F238E27FC236}">
                        <a16:creationId xmlns:a16="http://schemas.microsoft.com/office/drawing/2014/main" id="{C02B86BC-3931-4EB8-B806-04A82A01E3FC}"/>
                      </a:ext>
                    </a:extLst>
                  </p:cNvPr>
                  <p:cNvCxnSpPr/>
                  <p:nvPr/>
                </p:nvCxnSpPr>
                <p:spPr>
                  <a:xfrm flipH="1" flipV="1">
                    <a:off x="2152994" y="4511496"/>
                    <a:ext cx="228581" cy="47602"/>
                  </a:xfrm>
                  <a:prstGeom prst="straightConnector1">
                    <a:avLst/>
                  </a:prstGeom>
                  <a:noFill/>
                  <a:ln w="15875" cap="flat" cmpd="sng" algn="ctr">
                    <a:solidFill>
                      <a:sysClr val="window" lastClr="FFFFFF"/>
                    </a:solidFill>
                    <a:prstDash val="solid"/>
                    <a:miter lim="800000"/>
                    <a:tailEnd type="triangle"/>
                  </a:ln>
                  <a:effectLst/>
                </p:spPr>
              </p:cxnSp>
              <p:cxnSp>
                <p:nvCxnSpPr>
                  <p:cNvPr id="25" name="Straight Arrow Connector 24">
                    <a:extLst>
                      <a:ext uri="{FF2B5EF4-FFF2-40B4-BE49-F238E27FC236}">
                        <a16:creationId xmlns:a16="http://schemas.microsoft.com/office/drawing/2014/main" id="{E35E521E-DA35-4101-8037-FE65C4ED2096}"/>
                      </a:ext>
                    </a:extLst>
                  </p:cNvPr>
                  <p:cNvCxnSpPr/>
                  <p:nvPr/>
                </p:nvCxnSpPr>
                <p:spPr>
                  <a:xfrm flipH="1" flipV="1">
                    <a:off x="2419672" y="3218242"/>
                    <a:ext cx="219057" cy="9520"/>
                  </a:xfrm>
                  <a:prstGeom prst="straightConnector1">
                    <a:avLst/>
                  </a:prstGeom>
                  <a:noFill/>
                  <a:ln w="15875" cap="flat" cmpd="sng" algn="ctr">
                    <a:solidFill>
                      <a:srgbClr val="FFFF00"/>
                    </a:solidFill>
                    <a:prstDash val="solid"/>
                    <a:miter lim="800000"/>
                    <a:tailEnd type="triangle"/>
                  </a:ln>
                  <a:effectLst/>
                </p:spPr>
              </p:cxnSp>
              <p:cxnSp>
                <p:nvCxnSpPr>
                  <p:cNvPr id="26" name="Straight Arrow Connector 25">
                    <a:extLst>
                      <a:ext uri="{FF2B5EF4-FFF2-40B4-BE49-F238E27FC236}">
                        <a16:creationId xmlns:a16="http://schemas.microsoft.com/office/drawing/2014/main" id="{9E06A36E-C564-4DA3-BB56-DE7A17F687E1}"/>
                      </a:ext>
                    </a:extLst>
                  </p:cNvPr>
                  <p:cNvCxnSpPr/>
                  <p:nvPr/>
                </p:nvCxnSpPr>
                <p:spPr>
                  <a:xfrm flipH="1" flipV="1">
                    <a:off x="1223280" y="4962455"/>
                    <a:ext cx="245090" cy="28561"/>
                  </a:xfrm>
                  <a:prstGeom prst="straightConnector1">
                    <a:avLst/>
                  </a:prstGeom>
                  <a:noFill/>
                  <a:ln w="15875" cap="flat" cmpd="sng" algn="ctr">
                    <a:solidFill>
                      <a:srgbClr val="FFFF00"/>
                    </a:solidFill>
                    <a:prstDash val="solid"/>
                    <a:miter lim="800000"/>
                    <a:tailEnd type="triangle"/>
                  </a:ln>
                  <a:effectLst/>
                </p:spPr>
              </p:cxnSp>
              <p:sp>
                <p:nvSpPr>
                  <p:cNvPr id="27" name="Plus 37776">
                    <a:extLst>
                      <a:ext uri="{FF2B5EF4-FFF2-40B4-BE49-F238E27FC236}">
                        <a16:creationId xmlns:a16="http://schemas.microsoft.com/office/drawing/2014/main" id="{18D32EE6-4520-40A0-AD80-0E304A794888}"/>
                      </a:ext>
                    </a:extLst>
                  </p:cNvPr>
                  <p:cNvSpPr/>
                  <p:nvPr/>
                </p:nvSpPr>
                <p:spPr>
                  <a:xfrm>
                    <a:off x="1246176" y="4448060"/>
                    <a:ext cx="134567" cy="110248"/>
                  </a:xfrm>
                  <a:prstGeom prst="mathPlus">
                    <a:avLst/>
                  </a:prstGeom>
                  <a:solidFill>
                    <a:srgbClr val="FF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9" name="Group 8">
                <a:extLst>
                  <a:ext uri="{FF2B5EF4-FFF2-40B4-BE49-F238E27FC236}">
                    <a16:creationId xmlns:a16="http://schemas.microsoft.com/office/drawing/2014/main" id="{9D3E4CEF-544D-426B-912D-BAF1BEF75954}"/>
                  </a:ext>
                </a:extLst>
              </p:cNvPr>
              <p:cNvGrpSpPr/>
              <p:nvPr/>
            </p:nvGrpSpPr>
            <p:grpSpPr>
              <a:xfrm>
                <a:off x="2963070" y="2724750"/>
                <a:ext cx="2991317" cy="2834705"/>
                <a:chOff x="2963070" y="2724750"/>
                <a:chExt cx="2991317" cy="2834640"/>
              </a:xfrm>
            </p:grpSpPr>
            <p:pic>
              <p:nvPicPr>
                <p:cNvPr id="10" name="Picture 9">
                  <a:extLst>
                    <a:ext uri="{FF2B5EF4-FFF2-40B4-BE49-F238E27FC236}">
                      <a16:creationId xmlns:a16="http://schemas.microsoft.com/office/drawing/2014/main" id="{F62B6E2F-C026-4450-8A17-0BB0D0D8C7C8}"/>
                    </a:ext>
                  </a:extLst>
                </p:cNvPr>
                <p:cNvPicPr/>
                <p:nvPr/>
              </p:nvPicPr>
              <p:blipFill rotWithShape="1">
                <a:blip r:embed="rId6" cstate="print">
                  <a:extLst>
                    <a:ext uri="{28A0092B-C50C-407E-A947-70E740481C1C}">
                      <a14:useLocalDpi xmlns:a14="http://schemas.microsoft.com/office/drawing/2010/main" val="0"/>
                    </a:ext>
                  </a:extLst>
                </a:blip>
                <a:srcRect t="12814" r="6944"/>
                <a:stretch/>
              </p:blipFill>
              <p:spPr bwMode="auto">
                <a:xfrm>
                  <a:off x="2963967" y="2724750"/>
                  <a:ext cx="2907665" cy="2834640"/>
                </a:xfrm>
                <a:prstGeom prst="rect">
                  <a:avLst/>
                </a:prstGeom>
                <a:ln>
                  <a:noFill/>
                </a:ln>
                <a:extLst>
                  <a:ext uri="{53640926-AAD7-44D8-BBD7-CCE9431645EC}">
                    <a14:shadowObscured xmlns:a14="http://schemas.microsoft.com/office/drawing/2010/main"/>
                  </a:ext>
                </a:extLst>
              </p:spPr>
            </p:pic>
            <p:grpSp>
              <p:nvGrpSpPr>
                <p:cNvPr id="11" name="Group 10">
                  <a:extLst>
                    <a:ext uri="{FF2B5EF4-FFF2-40B4-BE49-F238E27FC236}">
                      <a16:creationId xmlns:a16="http://schemas.microsoft.com/office/drawing/2014/main" id="{AECD71B5-F4D5-479F-8C9F-A438C4661097}"/>
                    </a:ext>
                  </a:extLst>
                </p:cNvPr>
                <p:cNvGrpSpPr/>
                <p:nvPr/>
              </p:nvGrpSpPr>
              <p:grpSpPr>
                <a:xfrm>
                  <a:off x="2963070" y="2812543"/>
                  <a:ext cx="2991317" cy="2276898"/>
                  <a:chOff x="2963070" y="2812543"/>
                  <a:chExt cx="2991317" cy="2276898"/>
                </a:xfrm>
              </p:grpSpPr>
              <p:grpSp>
                <p:nvGrpSpPr>
                  <p:cNvPr id="12" name="Group 11">
                    <a:extLst>
                      <a:ext uri="{FF2B5EF4-FFF2-40B4-BE49-F238E27FC236}">
                        <a16:creationId xmlns:a16="http://schemas.microsoft.com/office/drawing/2014/main" id="{D87CBD0D-6B89-4081-8A31-E704A8677BAA}"/>
                      </a:ext>
                    </a:extLst>
                  </p:cNvPr>
                  <p:cNvGrpSpPr/>
                  <p:nvPr/>
                </p:nvGrpSpPr>
                <p:grpSpPr>
                  <a:xfrm>
                    <a:off x="3895384" y="3415166"/>
                    <a:ext cx="2059003" cy="1674275"/>
                    <a:chOff x="3895384" y="3415166"/>
                    <a:chExt cx="2059003" cy="1674275"/>
                  </a:xfrm>
                </p:grpSpPr>
                <p:cxnSp>
                  <p:nvCxnSpPr>
                    <p:cNvPr id="14" name="Straight Arrow Connector 13">
                      <a:extLst>
                        <a:ext uri="{FF2B5EF4-FFF2-40B4-BE49-F238E27FC236}">
                          <a16:creationId xmlns:a16="http://schemas.microsoft.com/office/drawing/2014/main" id="{15CB17DF-5AC7-4E5F-824C-809FCFEBCBCA}"/>
                        </a:ext>
                      </a:extLst>
                    </p:cNvPr>
                    <p:cNvCxnSpPr/>
                    <p:nvPr/>
                  </p:nvCxnSpPr>
                  <p:spPr>
                    <a:xfrm flipH="1" flipV="1">
                      <a:off x="4300847" y="3415166"/>
                      <a:ext cx="247629" cy="85713"/>
                    </a:xfrm>
                    <a:prstGeom prst="straightConnector1">
                      <a:avLst/>
                    </a:prstGeom>
                    <a:noFill/>
                    <a:ln w="15875" cap="flat" cmpd="sng" algn="ctr">
                      <a:solidFill>
                        <a:sysClr val="window" lastClr="FFFFFF"/>
                      </a:solidFill>
                      <a:prstDash val="solid"/>
                      <a:miter lim="800000"/>
                      <a:tailEnd type="triangle"/>
                    </a:ln>
                    <a:effectLst/>
                  </p:spPr>
                </p:cxnSp>
                <p:cxnSp>
                  <p:nvCxnSpPr>
                    <p:cNvPr id="15" name="Straight Arrow Connector 14">
                      <a:extLst>
                        <a:ext uri="{FF2B5EF4-FFF2-40B4-BE49-F238E27FC236}">
                          <a16:creationId xmlns:a16="http://schemas.microsoft.com/office/drawing/2014/main" id="{144225E3-2AD7-498F-BE0D-1799C0B1AE7B}"/>
                        </a:ext>
                      </a:extLst>
                    </p:cNvPr>
                    <p:cNvCxnSpPr/>
                    <p:nvPr/>
                  </p:nvCxnSpPr>
                  <p:spPr>
                    <a:xfrm flipH="1" flipV="1">
                      <a:off x="3895384" y="3862580"/>
                      <a:ext cx="276202" cy="47618"/>
                    </a:xfrm>
                    <a:prstGeom prst="straightConnector1">
                      <a:avLst/>
                    </a:prstGeom>
                    <a:noFill/>
                    <a:ln w="15875" cap="flat" cmpd="sng" algn="ctr">
                      <a:solidFill>
                        <a:sysClr val="window" lastClr="FFFFFF"/>
                      </a:solidFill>
                      <a:prstDash val="solid"/>
                      <a:miter lim="800000"/>
                      <a:tailEnd type="triangle"/>
                    </a:ln>
                    <a:effectLst/>
                  </p:spPr>
                </p:cxnSp>
                <p:cxnSp>
                  <p:nvCxnSpPr>
                    <p:cNvPr id="16" name="Straight Arrow Connector 15">
                      <a:extLst>
                        <a:ext uri="{FF2B5EF4-FFF2-40B4-BE49-F238E27FC236}">
                          <a16:creationId xmlns:a16="http://schemas.microsoft.com/office/drawing/2014/main" id="{FECD216F-1881-4A8D-9338-E228E9F02C2A}"/>
                        </a:ext>
                      </a:extLst>
                    </p:cNvPr>
                    <p:cNvCxnSpPr/>
                    <p:nvPr/>
                  </p:nvCxnSpPr>
                  <p:spPr>
                    <a:xfrm flipH="1">
                      <a:off x="4073531" y="4406295"/>
                      <a:ext cx="238105" cy="95236"/>
                    </a:xfrm>
                    <a:prstGeom prst="straightConnector1">
                      <a:avLst/>
                    </a:prstGeom>
                    <a:noFill/>
                    <a:ln w="15875" cap="flat" cmpd="sng" algn="ctr">
                      <a:solidFill>
                        <a:sysClr val="window" lastClr="FFFFFF"/>
                      </a:solidFill>
                      <a:prstDash val="solid"/>
                      <a:miter lim="800000"/>
                      <a:tailEnd type="triangle"/>
                    </a:ln>
                    <a:effectLst/>
                  </p:spPr>
                </p:cxnSp>
                <p:sp>
                  <p:nvSpPr>
                    <p:cNvPr id="17" name="Plus 37784">
                      <a:extLst>
                        <a:ext uri="{FF2B5EF4-FFF2-40B4-BE49-F238E27FC236}">
                          <a16:creationId xmlns:a16="http://schemas.microsoft.com/office/drawing/2014/main" id="{FABE2AA0-2F34-4F06-B1A3-18C7FB33B97C}"/>
                        </a:ext>
                      </a:extLst>
                    </p:cNvPr>
                    <p:cNvSpPr/>
                    <p:nvPr/>
                  </p:nvSpPr>
                  <p:spPr>
                    <a:xfrm>
                      <a:off x="4617134" y="4959250"/>
                      <a:ext cx="120570" cy="130191"/>
                    </a:xfrm>
                    <a:prstGeom prst="mathPlus">
                      <a:avLst/>
                    </a:prstGeom>
                    <a:solidFill>
                      <a:srgbClr val="FF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Text Box 37314">
                      <a:extLst>
                        <a:ext uri="{FF2B5EF4-FFF2-40B4-BE49-F238E27FC236}">
                          <a16:creationId xmlns:a16="http://schemas.microsoft.com/office/drawing/2014/main" id="{241766B7-4FCD-4A13-852D-E52DBE0B35CB}"/>
                        </a:ext>
                      </a:extLst>
                    </p:cNvPr>
                    <p:cNvSpPr txBox="1"/>
                    <p:nvPr/>
                  </p:nvSpPr>
                  <p:spPr>
                    <a:xfrm>
                      <a:off x="5447254" y="4298464"/>
                      <a:ext cx="507133" cy="237476"/>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nSpc>
                          <a:spcPct val="106000"/>
                        </a:lnSpc>
                        <a:spcBef>
                          <a:spcPts val="0"/>
                        </a:spcBef>
                        <a:spcAft>
                          <a:spcPts val="800"/>
                        </a:spcAft>
                      </a:pPr>
                      <a:r>
                        <a:rPr lang="en-US" sz="900" kern="120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50 km</a:t>
                      </a:r>
                      <a:endParaRPr lang="en-US" sz="1200">
                        <a:effectLst/>
                        <a:latin typeface="Times New Roman" panose="02020603050405020304" pitchFamily="18" charset="0"/>
                        <a:ea typeface="Calibri" panose="020F0502020204030204" pitchFamily="34" charset="0"/>
                      </a:endParaRPr>
                    </a:p>
                  </p:txBody>
                </p:sp>
              </p:grpSp>
              <p:sp>
                <p:nvSpPr>
                  <p:cNvPr id="13" name="TextBox 12">
                    <a:extLst>
                      <a:ext uri="{FF2B5EF4-FFF2-40B4-BE49-F238E27FC236}">
                        <a16:creationId xmlns:a16="http://schemas.microsoft.com/office/drawing/2014/main" id="{F032EB84-6A16-4654-A09B-8A936130AE8C}"/>
                      </a:ext>
                    </a:extLst>
                  </p:cNvPr>
                  <p:cNvSpPr txBox="1"/>
                  <p:nvPr/>
                </p:nvSpPr>
                <p:spPr>
                  <a:xfrm>
                    <a:off x="2963070" y="2812543"/>
                    <a:ext cx="2810382" cy="275584"/>
                  </a:xfrm>
                  <a:prstGeom prst="rect">
                    <a:avLst/>
                  </a:prstGeom>
                  <a:noFill/>
                </p:spPr>
                <p:txBody>
                  <a:bodyPr wrap="square" rtlCol="0">
                    <a:noAutofit/>
                  </a:bodyPr>
                  <a:lstStyle/>
                  <a:p>
                    <a:pPr marL="0" marR="0">
                      <a:lnSpc>
                        <a:spcPct val="107000"/>
                      </a:lnSpc>
                      <a:spcBef>
                        <a:spcPts val="0"/>
                      </a:spcBef>
                      <a:spcAft>
                        <a:spcPts val="0"/>
                      </a:spcAft>
                    </a:pPr>
                    <a:r>
                      <a:rPr lang="en-US" sz="1100" kern="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d) Unknown        28 Oct 2019    01:01 UTC</a:t>
                    </a:r>
                    <a:endParaRPr lang="en-US" sz="1200">
                      <a:effectLst/>
                      <a:latin typeface="Times New Roman" panose="02020603050405020304" pitchFamily="18" charset="0"/>
                      <a:ea typeface="Calibri" panose="020F0502020204030204" pitchFamily="34" charset="0"/>
                    </a:endParaRPr>
                  </a:p>
                </p:txBody>
              </p:sp>
            </p:grpSp>
          </p:grpSp>
        </p:grpSp>
        <p:pic>
          <p:nvPicPr>
            <p:cNvPr id="4" name="Picture 3">
              <a:extLst>
                <a:ext uri="{FF2B5EF4-FFF2-40B4-BE49-F238E27FC236}">
                  <a16:creationId xmlns:a16="http://schemas.microsoft.com/office/drawing/2014/main" id="{A605FF48-E11E-422C-B3E1-CFE46BF2DD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3210"/>
            <a:stretch/>
          </p:blipFill>
          <p:spPr>
            <a:xfrm>
              <a:off x="1396652" y="5495418"/>
              <a:ext cx="3207715" cy="324907"/>
            </a:xfrm>
            <a:prstGeom prst="rect">
              <a:avLst/>
            </a:prstGeom>
          </p:spPr>
        </p:pic>
        <p:sp>
          <p:nvSpPr>
            <p:cNvPr id="5" name="TextBox 43">
              <a:extLst>
                <a:ext uri="{FF2B5EF4-FFF2-40B4-BE49-F238E27FC236}">
                  <a16:creationId xmlns:a16="http://schemas.microsoft.com/office/drawing/2014/main" id="{505A4C4B-D600-4DBA-B758-0B1FE909CE63}"/>
                </a:ext>
              </a:extLst>
            </p:cNvPr>
            <p:cNvSpPr txBox="1"/>
            <p:nvPr/>
          </p:nvSpPr>
          <p:spPr>
            <a:xfrm>
              <a:off x="1215326" y="5786127"/>
              <a:ext cx="3503295" cy="241935"/>
            </a:xfrm>
            <a:prstGeom prst="rect">
              <a:avLst/>
            </a:prstGeom>
            <a:noFill/>
          </p:spPr>
          <p:txBody>
            <a:bodyPr wrap="square" rtlCol="0">
              <a:noAutofit/>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Radar Reflectivity (dBZ)</a:t>
              </a:r>
              <a:endParaRPr lang="en-US" sz="1200">
                <a:effectLst/>
                <a:latin typeface="Times New Roman" panose="02020603050405020304" pitchFamily="18" charset="0"/>
                <a:ea typeface="Calibri" panose="020F0502020204030204" pitchFamily="34" charset="0"/>
              </a:endParaRPr>
            </a:p>
          </p:txBody>
        </p:sp>
      </p:grpSp>
      <p:sp>
        <p:nvSpPr>
          <p:cNvPr id="43" name="TextBox 42">
            <a:extLst>
              <a:ext uri="{FF2B5EF4-FFF2-40B4-BE49-F238E27FC236}">
                <a16:creationId xmlns:a16="http://schemas.microsoft.com/office/drawing/2014/main" id="{F7ABC00F-3495-4D0E-8896-529117B7762E}"/>
              </a:ext>
            </a:extLst>
          </p:cNvPr>
          <p:cNvSpPr txBox="1"/>
          <p:nvPr/>
        </p:nvSpPr>
        <p:spPr>
          <a:xfrm>
            <a:off x="307375" y="486912"/>
            <a:ext cx="4430132" cy="3785652"/>
          </a:xfrm>
          <a:prstGeom prst="rect">
            <a:avLst/>
          </a:prstGeom>
          <a:noFill/>
        </p:spPr>
        <p:txBody>
          <a:bodyPr wrap="square" rtlCol="0">
            <a:spAutoFit/>
          </a:bodyPr>
          <a:lstStyle/>
          <a:p>
            <a:r>
              <a:rPr lang="en-US" sz="2000" i="1" dirty="0">
                <a:effectLst/>
                <a:latin typeface="Times New Roman" panose="02020603050405020304" pitchFamily="18" charset="0"/>
                <a:ea typeface="Calibri" panose="020F0502020204030204" pitchFamily="34" charset="0"/>
              </a:rPr>
              <a:t>Mwanza radar reflectivity from four different days (a)-(d) showing examples of thin lines associated with boundary layer convergence and subsequent CI over Lake Victoria.</a:t>
            </a:r>
          </a:p>
          <a:p>
            <a:endParaRPr lang="en-US" sz="2000" i="1" dirty="0">
              <a:latin typeface="Times New Roman" panose="02020603050405020304" pitchFamily="18" charset="0"/>
            </a:endParaRPr>
          </a:p>
          <a:p>
            <a:r>
              <a:rPr lang="en-US" sz="2000" i="1" dirty="0">
                <a:effectLst/>
                <a:latin typeface="Times New Roman" panose="02020603050405020304" pitchFamily="18" charset="0"/>
                <a:ea typeface="Calibri" panose="020F0502020204030204" pitchFamily="34" charset="0"/>
              </a:rPr>
              <a:t>Radar range rings (light gray) at 50 km are shown. </a:t>
            </a:r>
          </a:p>
          <a:p>
            <a:endParaRPr lang="en-US" sz="2000" i="1" dirty="0">
              <a:latin typeface="Times New Roman" panose="02020603050405020304" pitchFamily="18" charset="0"/>
            </a:endParaRPr>
          </a:p>
          <a:p>
            <a:r>
              <a:rPr lang="en-US" sz="2000" i="1" dirty="0">
                <a:effectLst/>
                <a:latin typeface="Times New Roman" panose="02020603050405020304" pitchFamily="18" charset="0"/>
                <a:ea typeface="Calibri" panose="020F0502020204030204" pitchFamily="34" charset="0"/>
              </a:rPr>
              <a:t>The large region of 15-35 </a:t>
            </a:r>
            <a:r>
              <a:rPr lang="en-US" sz="2000" i="1" dirty="0" err="1">
                <a:effectLst/>
                <a:latin typeface="Times New Roman" panose="02020603050405020304" pitchFamily="18" charset="0"/>
                <a:ea typeface="Calibri" panose="020F0502020204030204" pitchFamily="34" charset="0"/>
              </a:rPr>
              <a:t>dBZ</a:t>
            </a:r>
            <a:r>
              <a:rPr lang="en-US" sz="2000" i="1" dirty="0">
                <a:effectLst/>
                <a:latin typeface="Times New Roman" panose="02020603050405020304" pitchFamily="18" charset="0"/>
                <a:ea typeface="Calibri" panose="020F0502020204030204" pitchFamily="34" charset="0"/>
              </a:rPr>
              <a:t> echo to the NW of the radar over the lake in (c) is from biological scatters. </a:t>
            </a:r>
            <a:endParaRPr lang="en-US" sz="2000" dirty="0"/>
          </a:p>
        </p:txBody>
      </p:sp>
      <p:sp>
        <p:nvSpPr>
          <p:cNvPr id="44" name="TextBox 43">
            <a:extLst>
              <a:ext uri="{FF2B5EF4-FFF2-40B4-BE49-F238E27FC236}">
                <a16:creationId xmlns:a16="http://schemas.microsoft.com/office/drawing/2014/main" id="{84911438-E1C2-4AB8-8C73-F9E90E5F3B2E}"/>
              </a:ext>
            </a:extLst>
          </p:cNvPr>
          <p:cNvSpPr txBox="1"/>
          <p:nvPr/>
        </p:nvSpPr>
        <p:spPr>
          <a:xfrm>
            <a:off x="10493597" y="2286194"/>
            <a:ext cx="974947" cy="369332"/>
          </a:xfrm>
          <a:prstGeom prst="rect">
            <a:avLst/>
          </a:prstGeom>
          <a:noFill/>
        </p:spPr>
        <p:txBody>
          <a:bodyPr wrap="none" rtlCol="0">
            <a:spAutoFit/>
          </a:bodyPr>
          <a:lstStyle/>
          <a:p>
            <a:r>
              <a:rPr lang="en-US" dirty="0">
                <a:solidFill>
                  <a:schemeClr val="bg1"/>
                </a:solidFill>
              </a:rPr>
              <a:t>Mwanza</a:t>
            </a:r>
          </a:p>
        </p:txBody>
      </p:sp>
      <p:cxnSp>
        <p:nvCxnSpPr>
          <p:cNvPr id="46" name="Straight Arrow Connector 45">
            <a:extLst>
              <a:ext uri="{FF2B5EF4-FFF2-40B4-BE49-F238E27FC236}">
                <a16:creationId xmlns:a16="http://schemas.microsoft.com/office/drawing/2014/main" id="{F12A3C4E-29E1-4DFC-B6BA-8F43689F8467}"/>
              </a:ext>
            </a:extLst>
          </p:cNvPr>
          <p:cNvCxnSpPr>
            <a:cxnSpLocks/>
          </p:cNvCxnSpPr>
          <p:nvPr/>
        </p:nvCxnSpPr>
        <p:spPr>
          <a:xfrm flipH="1" flipV="1">
            <a:off x="10371828" y="2127244"/>
            <a:ext cx="183334" cy="23289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D6B4E3B-0A0E-4BD7-88F4-5343958CDC61}"/>
              </a:ext>
            </a:extLst>
          </p:cNvPr>
          <p:cNvSpPr txBox="1"/>
          <p:nvPr/>
        </p:nvSpPr>
        <p:spPr>
          <a:xfrm>
            <a:off x="148936" y="5617374"/>
            <a:ext cx="4858253" cy="646331"/>
          </a:xfrm>
          <a:prstGeom prst="rect">
            <a:avLst/>
          </a:prstGeom>
          <a:solidFill>
            <a:srgbClr val="FFFF00"/>
          </a:solidFill>
        </p:spPr>
        <p:txBody>
          <a:bodyPr wrap="none" rtlCol="0">
            <a:spAutoFit/>
          </a:bodyPr>
          <a:lstStyle/>
          <a:p>
            <a:r>
              <a:rPr lang="en-US" dirty="0"/>
              <a:t>Visit NCAR field project catalog for data set access</a:t>
            </a:r>
          </a:p>
          <a:p>
            <a:r>
              <a:rPr lang="en-US" dirty="0"/>
              <a:t>https://data.eol.ucar.edu/project/HIGHWAY</a:t>
            </a:r>
          </a:p>
        </p:txBody>
      </p:sp>
    </p:spTree>
    <p:extLst>
      <p:ext uri="{BB962C8B-B14F-4D97-AF65-F5344CB8AC3E}">
        <p14:creationId xmlns:p14="http://schemas.microsoft.com/office/powerpoint/2010/main" val="3286142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942FE2-A4D5-458F-AF33-33BD2DC8F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472" y="436420"/>
            <a:ext cx="9022442" cy="6650182"/>
          </a:xfrm>
          <a:prstGeom prst="rect">
            <a:avLst/>
          </a:prstGeom>
        </p:spPr>
      </p:pic>
      <p:sp>
        <p:nvSpPr>
          <p:cNvPr id="6" name="TextBox 5">
            <a:extLst>
              <a:ext uri="{FF2B5EF4-FFF2-40B4-BE49-F238E27FC236}">
                <a16:creationId xmlns:a16="http://schemas.microsoft.com/office/drawing/2014/main" id="{4E727384-B3EE-43FA-A45D-89A90EE9B4F7}"/>
              </a:ext>
            </a:extLst>
          </p:cNvPr>
          <p:cNvSpPr txBox="1"/>
          <p:nvPr/>
        </p:nvSpPr>
        <p:spPr>
          <a:xfrm>
            <a:off x="600319" y="1714502"/>
            <a:ext cx="1125436" cy="830997"/>
          </a:xfrm>
          <a:prstGeom prst="rect">
            <a:avLst/>
          </a:prstGeom>
          <a:noFill/>
        </p:spPr>
        <p:txBody>
          <a:bodyPr wrap="none" rtlCol="0">
            <a:spAutoFit/>
          </a:bodyPr>
          <a:lstStyle/>
          <a:p>
            <a:r>
              <a:rPr lang="en-US" sz="4800" dirty="0"/>
              <a:t>Day</a:t>
            </a:r>
          </a:p>
        </p:txBody>
      </p:sp>
      <p:sp>
        <p:nvSpPr>
          <p:cNvPr id="7" name="TextBox 6">
            <a:extLst>
              <a:ext uri="{FF2B5EF4-FFF2-40B4-BE49-F238E27FC236}">
                <a16:creationId xmlns:a16="http://schemas.microsoft.com/office/drawing/2014/main" id="{58976229-5BD1-46F4-B474-960FB1F35D6A}"/>
              </a:ext>
            </a:extLst>
          </p:cNvPr>
          <p:cNvSpPr txBox="1"/>
          <p:nvPr/>
        </p:nvSpPr>
        <p:spPr>
          <a:xfrm>
            <a:off x="600319" y="4610102"/>
            <a:ext cx="1538306" cy="830997"/>
          </a:xfrm>
          <a:prstGeom prst="rect">
            <a:avLst/>
          </a:prstGeom>
          <a:noFill/>
        </p:spPr>
        <p:txBody>
          <a:bodyPr wrap="none" rtlCol="0">
            <a:spAutoFit/>
          </a:bodyPr>
          <a:lstStyle/>
          <a:p>
            <a:r>
              <a:rPr lang="en-US" sz="4800" dirty="0"/>
              <a:t>Night</a:t>
            </a:r>
          </a:p>
        </p:txBody>
      </p:sp>
      <p:sp>
        <p:nvSpPr>
          <p:cNvPr id="8" name="TextBox 7">
            <a:extLst>
              <a:ext uri="{FF2B5EF4-FFF2-40B4-BE49-F238E27FC236}">
                <a16:creationId xmlns:a16="http://schemas.microsoft.com/office/drawing/2014/main" id="{1CA66A6E-D12D-45C4-8948-882A98907BBF}"/>
              </a:ext>
            </a:extLst>
          </p:cNvPr>
          <p:cNvSpPr txBox="1"/>
          <p:nvPr/>
        </p:nvSpPr>
        <p:spPr>
          <a:xfrm>
            <a:off x="1589311" y="17044"/>
            <a:ext cx="8802603" cy="646331"/>
          </a:xfrm>
          <a:prstGeom prst="rect">
            <a:avLst/>
          </a:prstGeom>
          <a:noFill/>
        </p:spPr>
        <p:txBody>
          <a:bodyPr wrap="none" rtlCol="0">
            <a:spAutoFit/>
          </a:bodyPr>
          <a:lstStyle/>
          <a:p>
            <a:pPr algn="ctr"/>
            <a:r>
              <a:rPr lang="en-US" sz="3600" b="1" i="1" dirty="0">
                <a:effectLst/>
                <a:latin typeface="Times New Roman" panose="02020603050405020304" pitchFamily="18" charset="0"/>
                <a:ea typeface="Calibri" panose="020F0502020204030204" pitchFamily="34" charset="0"/>
              </a:rPr>
              <a:t>Nocturnal Thunderstorms over Lake Victoria</a:t>
            </a:r>
            <a:endParaRPr lang="en-US" sz="3600" b="1" dirty="0"/>
          </a:p>
        </p:txBody>
      </p:sp>
      <p:sp>
        <p:nvSpPr>
          <p:cNvPr id="9" name="TextBox 8">
            <a:extLst>
              <a:ext uri="{FF2B5EF4-FFF2-40B4-BE49-F238E27FC236}">
                <a16:creationId xmlns:a16="http://schemas.microsoft.com/office/drawing/2014/main" id="{CE76CDDA-EEB7-4336-9ACE-89BBD8EA6793}"/>
              </a:ext>
            </a:extLst>
          </p:cNvPr>
          <p:cNvSpPr txBox="1"/>
          <p:nvPr/>
        </p:nvSpPr>
        <p:spPr>
          <a:xfrm>
            <a:off x="9954176" y="6483925"/>
            <a:ext cx="2207656" cy="276999"/>
          </a:xfrm>
          <a:prstGeom prst="rect">
            <a:avLst/>
          </a:prstGeom>
          <a:noFill/>
        </p:spPr>
        <p:txBody>
          <a:bodyPr wrap="none" rtlCol="0">
            <a:spAutoFit/>
          </a:bodyPr>
          <a:lstStyle/>
          <a:p>
            <a:r>
              <a:rPr lang="en-US" sz="1200" dirty="0">
                <a:solidFill>
                  <a:srgbClr val="000000"/>
                </a:solidFill>
                <a:effectLst/>
                <a:ea typeface="Times New Roman" panose="02020603050405020304" pitchFamily="18" charset="0"/>
              </a:rPr>
              <a:t>Virts and Goodman, MWR, 2020</a:t>
            </a:r>
            <a:endParaRPr lang="en-US" sz="1200" dirty="0"/>
          </a:p>
        </p:txBody>
      </p:sp>
    </p:spTree>
    <p:extLst>
      <p:ext uri="{BB962C8B-B14F-4D97-AF65-F5344CB8AC3E}">
        <p14:creationId xmlns:p14="http://schemas.microsoft.com/office/powerpoint/2010/main" val="216778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AC52-88B7-4909-B749-6FA406137D75}"/>
              </a:ext>
            </a:extLst>
          </p:cNvPr>
          <p:cNvSpPr>
            <a:spLocks noGrp="1"/>
          </p:cNvSpPr>
          <p:nvPr>
            <p:ph type="title"/>
          </p:nvPr>
        </p:nvSpPr>
        <p:spPr>
          <a:xfrm>
            <a:off x="0" y="191510"/>
            <a:ext cx="7197437" cy="1143000"/>
          </a:xfrm>
        </p:spPr>
        <p:txBody>
          <a:bodyPr>
            <a:normAutofit fontScale="90000"/>
          </a:bodyPr>
          <a:lstStyle/>
          <a:p>
            <a:r>
              <a:rPr lang="en-US" b="1" dirty="0"/>
              <a:t>March 2019 Monthly Lightning</a:t>
            </a:r>
          </a:p>
        </p:txBody>
      </p:sp>
      <p:pic>
        <p:nvPicPr>
          <p:cNvPr id="5" name="Picture 4">
            <a:extLst>
              <a:ext uri="{FF2B5EF4-FFF2-40B4-BE49-F238E27FC236}">
                <a16:creationId xmlns:a16="http://schemas.microsoft.com/office/drawing/2014/main" id="{CFD6EFC7-29FA-46BA-849A-83DEE6643740}"/>
              </a:ext>
            </a:extLst>
          </p:cNvPr>
          <p:cNvPicPr>
            <a:picLocks noChangeAspect="1"/>
          </p:cNvPicPr>
          <p:nvPr/>
        </p:nvPicPr>
        <p:blipFill>
          <a:blip r:embed="rId3"/>
          <a:stretch>
            <a:fillRect/>
          </a:stretch>
        </p:blipFill>
        <p:spPr>
          <a:xfrm>
            <a:off x="6791925" y="1143000"/>
            <a:ext cx="5715000" cy="5715000"/>
          </a:xfrm>
          <a:prstGeom prst="rect">
            <a:avLst/>
          </a:prstGeom>
        </p:spPr>
      </p:pic>
      <p:pic>
        <p:nvPicPr>
          <p:cNvPr id="7" name="Picture 6">
            <a:extLst>
              <a:ext uri="{FF2B5EF4-FFF2-40B4-BE49-F238E27FC236}">
                <a16:creationId xmlns:a16="http://schemas.microsoft.com/office/drawing/2014/main" id="{34DCCCC7-FA04-40DF-AE3C-E317D453E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11" y="2072017"/>
            <a:ext cx="7408984" cy="3175278"/>
          </a:xfrm>
          <a:prstGeom prst="rect">
            <a:avLst/>
          </a:prstGeom>
        </p:spPr>
      </p:pic>
      <p:sp>
        <p:nvSpPr>
          <p:cNvPr id="9" name="TextBox 8">
            <a:extLst>
              <a:ext uri="{FF2B5EF4-FFF2-40B4-BE49-F238E27FC236}">
                <a16:creationId xmlns:a16="http://schemas.microsoft.com/office/drawing/2014/main" id="{AA706EE7-A563-49CE-B972-3AAACCABE448}"/>
              </a:ext>
            </a:extLst>
          </p:cNvPr>
          <p:cNvSpPr txBox="1"/>
          <p:nvPr/>
        </p:nvSpPr>
        <p:spPr>
          <a:xfrm>
            <a:off x="369743" y="5523137"/>
            <a:ext cx="6457950" cy="923330"/>
          </a:xfrm>
          <a:prstGeom prst="rect">
            <a:avLst/>
          </a:prstGeom>
          <a:noFill/>
        </p:spPr>
        <p:txBody>
          <a:bodyPr wrap="square">
            <a:spAutoFit/>
          </a:bodyPr>
          <a:lstStyle/>
          <a:p>
            <a:pPr defTabSz="931774"/>
            <a:r>
              <a:rPr lang="en-US" dirty="0">
                <a:solidFill>
                  <a:srgbClr val="000000"/>
                </a:solidFill>
                <a:ea typeface="Times New Roman" panose="02020603050405020304" pitchFamily="18" charset="0"/>
              </a:rPr>
              <a:t>Virts, K. S, and S. J. Goodman, 2020:  Prolific lightning and thunderstorm initiation over the Lake Victoria Basin in East Africa.  </a:t>
            </a:r>
            <a:r>
              <a:rPr lang="en-US" i="1" dirty="0">
                <a:solidFill>
                  <a:srgbClr val="000000"/>
                </a:solidFill>
                <a:ea typeface="Times New Roman" panose="02020603050405020304" pitchFamily="18" charset="0"/>
              </a:rPr>
              <a:t>Mon. Wea. Rev</a:t>
            </a:r>
            <a:r>
              <a:rPr lang="en-US" dirty="0">
                <a:solidFill>
                  <a:srgbClr val="000000"/>
                </a:solidFill>
                <a:ea typeface="Times New Roman" panose="02020603050405020304" pitchFamily="18" charset="0"/>
              </a:rPr>
              <a:t>.,, </a:t>
            </a:r>
            <a:r>
              <a:rPr lang="en-US" u="sng" dirty="0">
                <a:solidFill>
                  <a:srgbClr val="0563C1"/>
                </a:solidFill>
                <a:ea typeface="Times New Roman" panose="02020603050405020304" pitchFamily="18" charset="0"/>
                <a:hlinkClick r:id="rId5"/>
              </a:rPr>
              <a:t>https://doi.org/10.1175/MWR-D-19-0260.1</a:t>
            </a:r>
            <a:r>
              <a:rPr lang="en-US" dirty="0">
                <a:solidFill>
                  <a:srgbClr val="000000"/>
                </a:solidFill>
                <a:ea typeface="Times New Roman" panose="02020603050405020304" pitchFamily="18" charset="0"/>
              </a:rPr>
              <a:t>.</a:t>
            </a:r>
          </a:p>
        </p:txBody>
      </p:sp>
      <p:sp>
        <p:nvSpPr>
          <p:cNvPr id="10" name="TextBox 9">
            <a:extLst>
              <a:ext uri="{FF2B5EF4-FFF2-40B4-BE49-F238E27FC236}">
                <a16:creationId xmlns:a16="http://schemas.microsoft.com/office/drawing/2014/main" id="{DCFC73FB-1C33-4D6B-B83B-2E01B948ACB4}"/>
              </a:ext>
            </a:extLst>
          </p:cNvPr>
          <p:cNvSpPr txBox="1"/>
          <p:nvPr/>
        </p:nvSpPr>
        <p:spPr>
          <a:xfrm>
            <a:off x="10120746" y="1887351"/>
            <a:ext cx="922047" cy="369332"/>
          </a:xfrm>
          <a:prstGeom prst="rect">
            <a:avLst/>
          </a:prstGeom>
          <a:noFill/>
        </p:spPr>
        <p:txBody>
          <a:bodyPr wrap="none" rtlCol="0">
            <a:spAutoFit/>
          </a:bodyPr>
          <a:lstStyle/>
          <a:p>
            <a:r>
              <a:rPr lang="en-US" b="1" dirty="0"/>
              <a:t>GLD360</a:t>
            </a:r>
          </a:p>
        </p:txBody>
      </p:sp>
      <p:sp>
        <p:nvSpPr>
          <p:cNvPr id="11" name="TextBox 10">
            <a:extLst>
              <a:ext uri="{FF2B5EF4-FFF2-40B4-BE49-F238E27FC236}">
                <a16:creationId xmlns:a16="http://schemas.microsoft.com/office/drawing/2014/main" id="{33B6222C-4C1F-49F7-BED8-D8E5FD008EFF}"/>
              </a:ext>
            </a:extLst>
          </p:cNvPr>
          <p:cNvSpPr txBox="1"/>
          <p:nvPr/>
        </p:nvSpPr>
        <p:spPr>
          <a:xfrm>
            <a:off x="1451263" y="2445575"/>
            <a:ext cx="846707" cy="369332"/>
          </a:xfrm>
          <a:prstGeom prst="rect">
            <a:avLst/>
          </a:prstGeom>
          <a:noFill/>
        </p:spPr>
        <p:txBody>
          <a:bodyPr wrap="none" rtlCol="0">
            <a:spAutoFit/>
          </a:bodyPr>
          <a:lstStyle/>
          <a:p>
            <a:r>
              <a:rPr lang="en-US" b="1" dirty="0"/>
              <a:t>ENGLN</a:t>
            </a:r>
          </a:p>
        </p:txBody>
      </p:sp>
      <p:sp>
        <p:nvSpPr>
          <p:cNvPr id="12" name="TextBox 11">
            <a:extLst>
              <a:ext uri="{FF2B5EF4-FFF2-40B4-BE49-F238E27FC236}">
                <a16:creationId xmlns:a16="http://schemas.microsoft.com/office/drawing/2014/main" id="{BF71AED0-D152-400C-8B69-5F18AE5FE6C8}"/>
              </a:ext>
            </a:extLst>
          </p:cNvPr>
          <p:cNvSpPr txBox="1"/>
          <p:nvPr/>
        </p:nvSpPr>
        <p:spPr>
          <a:xfrm>
            <a:off x="3469862" y="2445575"/>
            <a:ext cx="846707" cy="369332"/>
          </a:xfrm>
          <a:prstGeom prst="rect">
            <a:avLst/>
          </a:prstGeom>
          <a:noFill/>
        </p:spPr>
        <p:txBody>
          <a:bodyPr wrap="none" rtlCol="0">
            <a:spAutoFit/>
          </a:bodyPr>
          <a:lstStyle/>
          <a:p>
            <a:r>
              <a:rPr lang="en-US" b="1" dirty="0"/>
              <a:t>ENGLN</a:t>
            </a:r>
          </a:p>
        </p:txBody>
      </p:sp>
      <p:sp>
        <p:nvSpPr>
          <p:cNvPr id="13" name="TextBox 12">
            <a:extLst>
              <a:ext uri="{FF2B5EF4-FFF2-40B4-BE49-F238E27FC236}">
                <a16:creationId xmlns:a16="http://schemas.microsoft.com/office/drawing/2014/main" id="{C1458AD6-3837-4E8C-B379-E579F9657C54}"/>
              </a:ext>
            </a:extLst>
          </p:cNvPr>
          <p:cNvSpPr txBox="1"/>
          <p:nvPr/>
        </p:nvSpPr>
        <p:spPr>
          <a:xfrm>
            <a:off x="5485304" y="2450224"/>
            <a:ext cx="846707" cy="369332"/>
          </a:xfrm>
          <a:prstGeom prst="rect">
            <a:avLst/>
          </a:prstGeom>
          <a:noFill/>
        </p:spPr>
        <p:txBody>
          <a:bodyPr wrap="none" rtlCol="0">
            <a:spAutoFit/>
          </a:bodyPr>
          <a:lstStyle/>
          <a:p>
            <a:r>
              <a:rPr lang="en-US" b="1" dirty="0"/>
              <a:t>ENGLN</a:t>
            </a:r>
          </a:p>
        </p:txBody>
      </p:sp>
    </p:spTree>
    <p:extLst>
      <p:ext uri="{BB962C8B-B14F-4D97-AF65-F5344CB8AC3E}">
        <p14:creationId xmlns:p14="http://schemas.microsoft.com/office/powerpoint/2010/main" val="3007697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023FD9-7859-450E-8831-FD5EFE61307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7734" y="878478"/>
            <a:ext cx="5943600" cy="4990465"/>
          </a:xfrm>
          <a:prstGeom prst="rect">
            <a:avLst/>
          </a:prstGeom>
          <a:noFill/>
          <a:ln>
            <a:noFill/>
          </a:ln>
        </p:spPr>
      </p:pic>
      <p:sp>
        <p:nvSpPr>
          <p:cNvPr id="4" name="TextBox 3">
            <a:extLst>
              <a:ext uri="{FF2B5EF4-FFF2-40B4-BE49-F238E27FC236}">
                <a16:creationId xmlns:a16="http://schemas.microsoft.com/office/drawing/2014/main" id="{D110E32A-3F29-4D34-98E3-8C13B67F125E}"/>
              </a:ext>
            </a:extLst>
          </p:cNvPr>
          <p:cNvSpPr txBox="1"/>
          <p:nvPr/>
        </p:nvSpPr>
        <p:spPr>
          <a:xfrm>
            <a:off x="152400" y="5967205"/>
            <a:ext cx="6094268" cy="738664"/>
          </a:xfrm>
          <a:prstGeom prst="rect">
            <a:avLst/>
          </a:prstGeom>
          <a:noFill/>
        </p:spPr>
        <p:txBody>
          <a:bodyPr wrap="square">
            <a:spAutoFit/>
          </a:bodyPr>
          <a:lstStyle/>
          <a:p>
            <a:pPr marL="0" marR="0">
              <a:spcBef>
                <a:spcPts val="0"/>
              </a:spcBef>
              <a:spcAft>
                <a:spcPts val="800"/>
              </a:spcAft>
            </a:pPr>
            <a:r>
              <a:rPr lang="en-US" sz="1400" i="1" dirty="0">
                <a:effectLst/>
                <a:ea typeface="Calibri" panose="020F0502020204030204" pitchFamily="34" charset="0"/>
              </a:rPr>
              <a:t>UK Met Office global operational analyses of 850 </a:t>
            </a:r>
            <a:r>
              <a:rPr lang="en-US" sz="1400" i="1" dirty="0" err="1">
                <a:effectLst/>
                <a:ea typeface="Calibri" panose="020F0502020204030204" pitchFamily="34" charset="0"/>
              </a:rPr>
              <a:t>hPa</a:t>
            </a:r>
            <a:r>
              <a:rPr lang="en-US" sz="1400" i="1" dirty="0">
                <a:effectLst/>
                <a:ea typeface="Calibri" panose="020F0502020204030204" pitchFamily="34" charset="0"/>
              </a:rPr>
              <a:t> winds superimposed on the GPM IMERG 6-hour accumulated precipitation (mm) at 06, 12, 18 and 24 UTC on 6 March </a:t>
            </a:r>
            <a:r>
              <a:rPr lang="en-US" sz="1400" dirty="0">
                <a:effectLst/>
                <a:ea typeface="Calibri" panose="020F0502020204030204" pitchFamily="34" charset="0"/>
                <a:cs typeface="Times New Roman" panose="02020603050405020304" pitchFamily="18" charset="0"/>
              </a:rPr>
              <a:t> </a:t>
            </a:r>
            <a:r>
              <a:rPr lang="en-US" sz="1400" i="1" dirty="0">
                <a:effectLst/>
                <a:ea typeface="Calibri" panose="020F0502020204030204" pitchFamily="34" charset="0"/>
              </a:rPr>
              <a:t>.</a:t>
            </a:r>
            <a:r>
              <a:rPr lang="en-US" sz="1400" dirty="0">
                <a:effectLst/>
                <a:ea typeface="Calibri" panose="020F0502020204030204" pitchFamily="34" charset="0"/>
              </a:rPr>
              <a:t> Lake Victoria (-1S, 32.5E highlighted in gray).</a:t>
            </a:r>
            <a:endParaRPr lang="en-US" sz="1400" dirty="0">
              <a:effectLst/>
              <a:ea typeface="Calibri" panose="020F0502020204030204" pitchFamily="34" charset="0"/>
              <a:cs typeface="Times New Roman" panose="02020603050405020304" pitchFamily="18" charset="0"/>
            </a:endParaRPr>
          </a:p>
        </p:txBody>
      </p:sp>
      <p:pic>
        <p:nvPicPr>
          <p:cNvPr id="12" name="Picture 11" descr="Calendar&#10;&#10;Description automatically generated with medium confidence">
            <a:extLst>
              <a:ext uri="{FF2B5EF4-FFF2-40B4-BE49-F238E27FC236}">
                <a16:creationId xmlns:a16="http://schemas.microsoft.com/office/drawing/2014/main" id="{83FC3DBB-5DD8-4A5D-84F3-D67E3505A5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9954" y="132494"/>
            <a:ext cx="4707082" cy="5751717"/>
          </a:xfrm>
          <a:prstGeom prst="rect">
            <a:avLst/>
          </a:prstGeom>
          <a:ln w="12700">
            <a:solidFill>
              <a:schemeClr val="tx1"/>
            </a:solidFill>
          </a:ln>
        </p:spPr>
      </p:pic>
      <p:sp>
        <p:nvSpPr>
          <p:cNvPr id="14" name="TextBox 13">
            <a:extLst>
              <a:ext uri="{FF2B5EF4-FFF2-40B4-BE49-F238E27FC236}">
                <a16:creationId xmlns:a16="http://schemas.microsoft.com/office/drawing/2014/main" id="{D3103F9F-0C9A-4AA2-AA24-3968D7DB09E6}"/>
              </a:ext>
            </a:extLst>
          </p:cNvPr>
          <p:cNvSpPr txBox="1"/>
          <p:nvPr/>
        </p:nvSpPr>
        <p:spPr>
          <a:xfrm>
            <a:off x="6171334" y="5918074"/>
            <a:ext cx="6094268" cy="738664"/>
          </a:xfrm>
          <a:prstGeom prst="rect">
            <a:avLst/>
          </a:prstGeom>
          <a:noFill/>
        </p:spPr>
        <p:txBody>
          <a:bodyPr wrap="square">
            <a:spAutoFit/>
          </a:bodyPr>
          <a:lstStyle/>
          <a:p>
            <a:pPr marL="0" marR="0">
              <a:spcBef>
                <a:spcPts val="0"/>
              </a:spcBef>
              <a:spcAft>
                <a:spcPts val="1000"/>
              </a:spcAft>
            </a:pPr>
            <a:r>
              <a:rPr lang="en-US" sz="1400" i="1" dirty="0">
                <a:solidFill>
                  <a:srgbClr val="44546A"/>
                </a:solidFill>
                <a:effectLst/>
                <a:ea typeface="Calibri" panose="020F0502020204030204" pitchFamily="34" charset="0"/>
                <a:cs typeface="Times New Roman" panose="02020603050405020304" pitchFamily="18" charset="0"/>
              </a:rPr>
              <a:t>Tropical Africa Model forecasts of surface temperature (1.5 m), and 10 m wind valid at 2100 UTC on 6 March and 0000 and 0300 UTC March 7. Left column UM-TA4 and right column from UK-UM . Note that different scales for each model.</a:t>
            </a:r>
          </a:p>
        </p:txBody>
      </p:sp>
      <p:sp>
        <p:nvSpPr>
          <p:cNvPr id="3" name="TextBox 2">
            <a:extLst>
              <a:ext uri="{FF2B5EF4-FFF2-40B4-BE49-F238E27FC236}">
                <a16:creationId xmlns:a16="http://schemas.microsoft.com/office/drawing/2014/main" id="{693EE724-DBFD-4D81-845F-17F58181F1F6}"/>
              </a:ext>
            </a:extLst>
          </p:cNvPr>
          <p:cNvSpPr txBox="1"/>
          <p:nvPr/>
        </p:nvSpPr>
        <p:spPr>
          <a:xfrm>
            <a:off x="152400" y="179059"/>
            <a:ext cx="6297757" cy="707886"/>
          </a:xfrm>
          <a:prstGeom prst="rect">
            <a:avLst/>
          </a:prstGeom>
          <a:noFill/>
        </p:spPr>
        <p:txBody>
          <a:bodyPr wrap="square" rtlCol="0">
            <a:spAutoFit/>
          </a:bodyPr>
          <a:lstStyle/>
          <a:p>
            <a:r>
              <a:rPr lang="en-US" sz="2000" b="1" dirty="0"/>
              <a:t>6 Mar. 2019 Environmental Setting: NWP – Met Office UM Global Model and TA4 Tropical Africa 4.4 km model</a:t>
            </a:r>
          </a:p>
        </p:txBody>
      </p:sp>
      <p:sp>
        <p:nvSpPr>
          <p:cNvPr id="5" name="Oval 4">
            <a:extLst>
              <a:ext uri="{FF2B5EF4-FFF2-40B4-BE49-F238E27FC236}">
                <a16:creationId xmlns:a16="http://schemas.microsoft.com/office/drawing/2014/main" id="{78CE830A-CDB4-4D2D-A4E8-9757F36281D8}"/>
              </a:ext>
            </a:extLst>
          </p:cNvPr>
          <p:cNvSpPr/>
          <p:nvPr/>
        </p:nvSpPr>
        <p:spPr>
          <a:xfrm>
            <a:off x="7564582" y="1049482"/>
            <a:ext cx="914400" cy="914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 name="Oval 7">
            <a:extLst>
              <a:ext uri="{FF2B5EF4-FFF2-40B4-BE49-F238E27FC236}">
                <a16:creationId xmlns:a16="http://schemas.microsoft.com/office/drawing/2014/main" id="{8AF5549F-07DF-4275-B54E-0EDC9505306D}"/>
              </a:ext>
            </a:extLst>
          </p:cNvPr>
          <p:cNvSpPr/>
          <p:nvPr/>
        </p:nvSpPr>
        <p:spPr>
          <a:xfrm>
            <a:off x="9195956" y="1049482"/>
            <a:ext cx="914400" cy="914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8766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F7748-8ACB-4042-A4BD-5EF02067AAF0}"/>
              </a:ext>
            </a:extLst>
          </p:cNvPr>
          <p:cNvPicPr>
            <a:picLocks noChangeAspect="1"/>
          </p:cNvPicPr>
          <p:nvPr/>
        </p:nvPicPr>
        <p:blipFill>
          <a:blip r:embed="rId3"/>
          <a:stretch>
            <a:fillRect/>
          </a:stretch>
        </p:blipFill>
        <p:spPr>
          <a:xfrm>
            <a:off x="0" y="1076146"/>
            <a:ext cx="5810250" cy="4581525"/>
          </a:xfrm>
          <a:prstGeom prst="rect">
            <a:avLst/>
          </a:prstGeom>
        </p:spPr>
      </p:pic>
      <p:pic>
        <p:nvPicPr>
          <p:cNvPr id="6" name="Picture 5">
            <a:extLst>
              <a:ext uri="{FF2B5EF4-FFF2-40B4-BE49-F238E27FC236}">
                <a16:creationId xmlns:a16="http://schemas.microsoft.com/office/drawing/2014/main" id="{F6757EFE-1431-498F-A177-D6F322AEDA9A}"/>
              </a:ext>
            </a:extLst>
          </p:cNvPr>
          <p:cNvPicPr>
            <a:picLocks noChangeAspect="1"/>
          </p:cNvPicPr>
          <p:nvPr/>
        </p:nvPicPr>
        <p:blipFill>
          <a:blip r:embed="rId4"/>
          <a:stretch>
            <a:fillRect/>
          </a:stretch>
        </p:blipFill>
        <p:spPr>
          <a:xfrm>
            <a:off x="5883852" y="1203793"/>
            <a:ext cx="6180859" cy="3954421"/>
          </a:xfrm>
          <a:prstGeom prst="rect">
            <a:avLst/>
          </a:prstGeom>
        </p:spPr>
      </p:pic>
      <p:sp>
        <p:nvSpPr>
          <p:cNvPr id="8" name="TextBox 7">
            <a:extLst>
              <a:ext uri="{FF2B5EF4-FFF2-40B4-BE49-F238E27FC236}">
                <a16:creationId xmlns:a16="http://schemas.microsoft.com/office/drawing/2014/main" id="{9A0015D8-FEBD-4EDC-849F-AF4F8D3E37A8}"/>
              </a:ext>
            </a:extLst>
          </p:cNvPr>
          <p:cNvSpPr txBox="1"/>
          <p:nvPr/>
        </p:nvSpPr>
        <p:spPr>
          <a:xfrm>
            <a:off x="266267" y="5516164"/>
            <a:ext cx="11659466" cy="1200329"/>
          </a:xfrm>
          <a:prstGeom prst="rect">
            <a:avLst/>
          </a:prstGeom>
          <a:noFill/>
        </p:spPr>
        <p:txBody>
          <a:bodyPr wrap="square">
            <a:spAutoFit/>
          </a:bodyPr>
          <a:lstStyle/>
          <a:p>
            <a:r>
              <a:rPr lang="en-US" dirty="0"/>
              <a:t>Percentage increase in root mean square forecast errors when different observation types are removed from the Met Office NWP model for the period from 23 August to 15 November 2019. The errors are based on the 6 to 144-hour forecasts for a few key parameters (temperature, wind and geopotential, at levels between the surface and 250hPa). The ECMWF analysis is used as a proxy for the truth (Saunders, </a:t>
            </a:r>
            <a:r>
              <a:rPr lang="en-US" dirty="0" err="1"/>
              <a:t>RMetS</a:t>
            </a:r>
            <a:r>
              <a:rPr lang="en-US" dirty="0"/>
              <a:t>, March 2021, 76, No. 3.</a:t>
            </a:r>
          </a:p>
        </p:txBody>
      </p:sp>
      <p:sp>
        <p:nvSpPr>
          <p:cNvPr id="9" name="TextBox 8">
            <a:extLst>
              <a:ext uri="{FF2B5EF4-FFF2-40B4-BE49-F238E27FC236}">
                <a16:creationId xmlns:a16="http://schemas.microsoft.com/office/drawing/2014/main" id="{B9630126-C09F-4B90-8177-E435CE2F7E63}"/>
              </a:ext>
            </a:extLst>
          </p:cNvPr>
          <p:cNvSpPr txBox="1"/>
          <p:nvPr/>
        </p:nvSpPr>
        <p:spPr>
          <a:xfrm>
            <a:off x="922528" y="184623"/>
            <a:ext cx="10130466" cy="769441"/>
          </a:xfrm>
          <a:prstGeom prst="rect">
            <a:avLst/>
          </a:prstGeom>
          <a:noFill/>
        </p:spPr>
        <p:txBody>
          <a:bodyPr wrap="none" rtlCol="0">
            <a:spAutoFit/>
          </a:bodyPr>
          <a:lstStyle/>
          <a:p>
            <a:r>
              <a:rPr lang="en-US" sz="4400" b="1" dirty="0"/>
              <a:t>The Use of Satellite NWP at the Met Office</a:t>
            </a:r>
          </a:p>
        </p:txBody>
      </p:sp>
      <p:sp>
        <p:nvSpPr>
          <p:cNvPr id="10" name="TextBox 9">
            <a:extLst>
              <a:ext uri="{FF2B5EF4-FFF2-40B4-BE49-F238E27FC236}">
                <a16:creationId xmlns:a16="http://schemas.microsoft.com/office/drawing/2014/main" id="{EE0F10F0-5AAE-435D-9C91-E4880D1BB839}"/>
              </a:ext>
            </a:extLst>
          </p:cNvPr>
          <p:cNvSpPr txBox="1"/>
          <p:nvPr/>
        </p:nvSpPr>
        <p:spPr>
          <a:xfrm>
            <a:off x="9275618" y="2525471"/>
            <a:ext cx="2568460" cy="646331"/>
          </a:xfrm>
          <a:prstGeom prst="rect">
            <a:avLst/>
          </a:prstGeom>
          <a:noFill/>
        </p:spPr>
        <p:txBody>
          <a:bodyPr wrap="none" rtlCol="0">
            <a:spAutoFit/>
          </a:bodyPr>
          <a:lstStyle/>
          <a:p>
            <a:pPr algn="ctr"/>
            <a:r>
              <a:rPr lang="en-US" dirty="0"/>
              <a:t>MTG-FCI/IRS possible </a:t>
            </a:r>
          </a:p>
          <a:p>
            <a:pPr algn="ctr"/>
            <a:r>
              <a:rPr lang="en-US" dirty="0"/>
              <a:t>improvements for Africa?</a:t>
            </a:r>
          </a:p>
        </p:txBody>
      </p:sp>
    </p:spTree>
    <p:extLst>
      <p:ext uri="{BB962C8B-B14F-4D97-AF65-F5344CB8AC3E}">
        <p14:creationId xmlns:p14="http://schemas.microsoft.com/office/powerpoint/2010/main" val="932541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5680</TotalTime>
  <Words>2012</Words>
  <Application>Microsoft Office PowerPoint</Application>
  <PresentationFormat>Widescreen</PresentationFormat>
  <Paragraphs>127</Paragraphs>
  <Slides>13</Slides>
  <Notes>12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Calibri Light</vt:lpstr>
      <vt:lpstr>Times New Roman</vt:lpstr>
      <vt:lpstr>Office Theme</vt:lpstr>
      <vt:lpstr>1_Office Theme</vt:lpstr>
      <vt:lpstr>MTG Nowcasting for East Africa</vt:lpstr>
      <vt:lpstr>PowerPoint Presentation</vt:lpstr>
      <vt:lpstr>PowerPoint Presentation</vt:lpstr>
      <vt:lpstr>Questions: Research and Applications</vt:lpstr>
      <vt:lpstr>PowerPoint Presentation</vt:lpstr>
      <vt:lpstr>PowerPoint Presentation</vt:lpstr>
      <vt:lpstr>March 2019 Monthly Lightning</vt:lpstr>
      <vt:lpstr>PowerPoint Presentation</vt:lpstr>
      <vt:lpstr>PowerPoint Presentation</vt:lpstr>
      <vt:lpstr>PowerPoint Presentation</vt:lpstr>
      <vt:lpstr>PowerPoint Presentation</vt:lpstr>
      <vt:lpstr>PowerPoint Presentation</vt:lpstr>
      <vt:lpstr>Summary, Results and Implications for MTG IRS, FCI, 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Goodman</dc:creator>
  <cp:lastModifiedBy>Steven Goodman</cp:lastModifiedBy>
  <cp:revision>71</cp:revision>
  <cp:lastPrinted>2021-03-25T14:36:10Z</cp:lastPrinted>
  <dcterms:created xsi:type="dcterms:W3CDTF">2021-03-04T20:20:22Z</dcterms:created>
  <dcterms:modified xsi:type="dcterms:W3CDTF">2021-03-26T13:19:41Z</dcterms:modified>
</cp:coreProperties>
</file>